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8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90" r:id="rId34"/>
    <p:sldId id="287" r:id="rId35"/>
    <p:sldId id="291" r:id="rId36"/>
    <p:sldId id="288" r:id="rId37"/>
    <p:sldId id="292" r:id="rId38"/>
  </p:sldIdLst>
  <p:sldSz cx="9144000" cy="5715000" type="screen16x10"/>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3" orient="horz" pos="961"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gqRkVtMiGq2N126ntPHhGBiYrMB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50A0"/>
    <a:srgbClr val="EE4639"/>
    <a:srgbClr val="92C14E"/>
    <a:srgbClr val="00B1C2"/>
    <a:srgbClr val="3FA9F6"/>
    <a:srgbClr val="0000FE"/>
    <a:srgbClr val="FDC212"/>
    <a:srgbClr val="007F05"/>
    <a:srgbClr val="DFD9C3"/>
    <a:srgbClr val="FFED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21"/>
    <p:restoredTop sz="94681"/>
  </p:normalViewPr>
  <p:slideViewPr>
    <p:cSldViewPr snapToGrid="0">
      <p:cViewPr varScale="1">
        <p:scale>
          <a:sx n="139" d="100"/>
          <a:sy n="139" d="100"/>
        </p:scale>
        <p:origin x="176" y="608"/>
      </p:cViewPr>
      <p:guideLst>
        <p:guide pos="2880"/>
        <p:guide orient="horz" pos="961"/>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45659" cy="4980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1"/>
            <a:ext cx="2945659" cy="498056"/>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4"/>
            <a:ext cx="2945659" cy="49805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minam.gob.pe/notas-de-prensa/en-el-peru-solo-se-recicla-el-1-9-del-total-de-residuos-solidos-reaprovechabl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amcsgroup.com/es/blogs/tendencias-de-precios-de-reciclaje-de-ee-uu-2023/"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p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latin typeface="Arial"/>
              <a:ea typeface="Arial"/>
              <a:cs typeface="Arial"/>
              <a:sym typeface="Arial"/>
            </a:endParaRPr>
          </a:p>
        </p:txBody>
      </p:sp>
      <p:sp>
        <p:nvSpPr>
          <p:cNvPr id="26" name="Google Shape;26;p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158" name="Google Shape;158;p1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65" name="Google Shape;165;p1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1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177" name="Google Shape;177;p1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latin typeface="Calibri"/>
                <a:ea typeface="Calibri"/>
                <a:cs typeface="Calibri"/>
                <a:sym typeface="Calibri"/>
              </a:rPr>
              <a:t>¿Cuál es la diferencia entre basura y residuo?</a:t>
            </a:r>
            <a:endParaRPr/>
          </a:p>
          <a:p>
            <a:pPr marL="0" lvl="0" indent="0" algn="l" rtl="0">
              <a:spcBef>
                <a:spcPts val="0"/>
              </a:spcBef>
              <a:spcAft>
                <a:spcPts val="0"/>
              </a:spcAft>
              <a:buNone/>
            </a:pPr>
            <a:r>
              <a:rPr lang="es-ES">
                <a:latin typeface="Calibri"/>
                <a:ea typeface="Calibri"/>
                <a:cs typeface="Calibri"/>
                <a:sym typeface="Calibri"/>
              </a:rPr>
              <a:t>Normalmente, cuando hablamos de basura nos referimos a desechos que no pueden ser utilizados de nuevo. El término residuo, por el contrario, se utiliza para identificar aquellas materias que pueden ser reutilizadas o recicladas.</a:t>
            </a:r>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Arial"/>
              <a:ea typeface="Arial"/>
              <a:cs typeface="Arial"/>
              <a:sym typeface="Arial"/>
            </a:endParaRPr>
          </a:p>
        </p:txBody>
      </p:sp>
      <p:sp>
        <p:nvSpPr>
          <p:cNvPr id="184" name="Google Shape;184;p1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192" name="Google Shape;192;p1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99" name="Google Shape;199;p1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07" name="Google Shape;207;p1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16" name="Google Shape;216;p1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27" name="Google Shape;227;p1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1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241" name="Google Shape;241;p1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8" name="Google Shape;38;p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2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48" name="Google Shape;248;p2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2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Duración: 10:41 minutos.</a:t>
            </a:r>
            <a:endParaRPr/>
          </a:p>
          <a:p>
            <a:pPr marL="0" lvl="0" indent="0" algn="l" rtl="0">
              <a:spcBef>
                <a:spcPts val="0"/>
              </a:spcBef>
              <a:spcAft>
                <a:spcPts val="0"/>
              </a:spcAft>
              <a:buNone/>
            </a:pPr>
            <a:r>
              <a:rPr lang="es-ES"/>
              <a:t>Muestra el proceso de reciclaje de botellas de plástico de una empresa asociada a Coca-Cola en México. </a:t>
            </a:r>
            <a:endParaRPr/>
          </a:p>
        </p:txBody>
      </p:sp>
      <p:sp>
        <p:nvSpPr>
          <p:cNvPr id="256" name="Google Shape;256;p2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2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latin typeface="Calibri"/>
                <a:ea typeface="Calibri"/>
                <a:cs typeface="Calibri"/>
                <a:sym typeface="Calibri"/>
              </a:rPr>
              <a:t>El proceso de reciclaje arranca con la propia recepción y clasificación de los residuos. Luego se realiza la separación de los materiales reciclables, el tratamiento y procesamiento de los residuos y su reintroducción en el sistema productivo como materias primas. </a:t>
            </a:r>
            <a:endParaRPr/>
          </a:p>
          <a:p>
            <a:pPr marL="0" lvl="0" indent="0" algn="l" rtl="0">
              <a:spcBef>
                <a:spcPts val="0"/>
              </a:spcBef>
              <a:spcAft>
                <a:spcPts val="0"/>
              </a:spcAft>
              <a:buNone/>
            </a:pPr>
            <a:endParaRPr>
              <a:latin typeface="Arial"/>
              <a:ea typeface="Arial"/>
              <a:cs typeface="Arial"/>
              <a:sym typeface="Arial"/>
            </a:endParaRPr>
          </a:p>
        </p:txBody>
      </p:sp>
      <p:sp>
        <p:nvSpPr>
          <p:cNvPr id="265" name="Google Shape;265;p2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2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273" name="Google Shape;273;p2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2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80" name="Google Shape;280;p2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11725" lvl="0" indent="0" algn="l" rtl="0">
              <a:spcBef>
                <a:spcPts val="0"/>
              </a:spcBef>
              <a:spcAft>
                <a:spcPts val="0"/>
              </a:spcAft>
              <a:buNone/>
            </a:pPr>
            <a:r>
              <a:rPr lang="es-ES" sz="1200">
                <a:solidFill>
                  <a:srgbClr val="262626"/>
                </a:solidFill>
              </a:rPr>
              <a:t>Revisar página web:</a:t>
            </a:r>
            <a:endParaRPr/>
          </a:p>
          <a:p>
            <a:pPr marL="11725" lvl="0" indent="0" algn="l" rtl="0">
              <a:spcBef>
                <a:spcPts val="0"/>
              </a:spcBef>
              <a:spcAft>
                <a:spcPts val="0"/>
              </a:spcAft>
              <a:buNone/>
            </a:pPr>
            <a:r>
              <a:rPr lang="es-ES" sz="1200" u="sng">
                <a:solidFill>
                  <a:srgbClr val="262626"/>
                </a:solidFill>
                <a:hlinkClick r:id="rId3">
                  <a:extLst>
                    <a:ext uri="{A12FA001-AC4F-418D-AE19-62706E023703}">
                      <ahyp:hlinkClr xmlns:ahyp="http://schemas.microsoft.com/office/drawing/2018/hyperlinkcolor" val="tx"/>
                    </a:ext>
                  </a:extLst>
                </a:hlinkClick>
              </a:rPr>
              <a:t>https://www.minam.gob.pe/notas-de-prensa/en-el-peru-solo-se-recicla-el-1-9-del-total-de-residuos-solidos-reaprovechables/</a:t>
            </a:r>
            <a:endParaRPr sz="1200">
              <a:solidFill>
                <a:srgbClr val="262626"/>
              </a:solidFill>
            </a:endParaRPr>
          </a:p>
          <a:p>
            <a:pPr marL="0" lvl="0" indent="0" algn="l" rtl="0">
              <a:spcBef>
                <a:spcPts val="0"/>
              </a:spcBef>
              <a:spcAft>
                <a:spcPts val="0"/>
              </a:spcAft>
              <a:buNone/>
            </a:pPr>
            <a:endParaRPr>
              <a:latin typeface="Arial"/>
              <a:ea typeface="Arial"/>
              <a:cs typeface="Arial"/>
              <a:sym typeface="Arial"/>
            </a:endParaRPr>
          </a:p>
        </p:txBody>
      </p:sp>
      <p:sp>
        <p:nvSpPr>
          <p:cNvPr id="290" name="Google Shape;290;p2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2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Calibri"/>
              <a:buNone/>
            </a:pPr>
            <a:r>
              <a:rPr lang="es-ES" sz="1200">
                <a:solidFill>
                  <a:srgbClr val="262626"/>
                </a:solidFill>
              </a:rPr>
              <a:t>Revisar página: </a:t>
            </a:r>
            <a:r>
              <a:rPr lang="es-ES" sz="1200" u="sng">
                <a:solidFill>
                  <a:srgbClr val="262626"/>
                </a:solidFill>
                <a:hlinkClick r:id="rId3">
                  <a:extLst>
                    <a:ext uri="{A12FA001-AC4F-418D-AE19-62706E023703}">
                      <ahyp:hlinkClr xmlns:ahyp="http://schemas.microsoft.com/office/drawing/2018/hyperlinkcolor" val="tx"/>
                    </a:ext>
                  </a:extLst>
                </a:hlinkClick>
              </a:rPr>
              <a:t>https://www.amcsgroup.com/es/blogs/tendencias-de-precios-de-reciclaje-de-ee-uu-2023/</a:t>
            </a:r>
            <a:endParaRPr sz="1200">
              <a:solidFill>
                <a:srgbClr val="262626"/>
              </a:solidFill>
            </a:endParaRPr>
          </a:p>
          <a:p>
            <a:pPr marL="0" lvl="0" indent="0" algn="l" rtl="0">
              <a:spcBef>
                <a:spcPts val="0"/>
              </a:spcBef>
              <a:spcAft>
                <a:spcPts val="0"/>
              </a:spcAft>
              <a:buNone/>
            </a:pPr>
            <a:endParaRPr>
              <a:latin typeface="Arial"/>
              <a:ea typeface="Arial"/>
              <a:cs typeface="Arial"/>
              <a:sym typeface="Arial"/>
            </a:endParaRPr>
          </a:p>
        </p:txBody>
      </p:sp>
      <p:sp>
        <p:nvSpPr>
          <p:cNvPr id="302" name="Google Shape;302;p2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2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318" name="Google Shape;318;p2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2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25" name="Google Shape;325;p2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33" name="Google Shape;333;p2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 name="Google Shape;44;p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45" name="Google Shape;45;p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3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67" name="Google Shape;367;p3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3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76" name="Google Shape;376;p3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3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228600" lvl="0" indent="-152400" algn="l" rtl="0">
              <a:spcBef>
                <a:spcPts val="0"/>
              </a:spcBef>
              <a:spcAft>
                <a:spcPts val="0"/>
              </a:spcAft>
              <a:buClr>
                <a:schemeClr val="dk1"/>
              </a:buClr>
              <a:buSzPts val="1200"/>
              <a:buFont typeface="Calibri"/>
              <a:buNone/>
            </a:pPr>
            <a:endParaRPr sz="1200" b="0">
              <a:latin typeface="Arial"/>
              <a:ea typeface="Arial"/>
              <a:cs typeface="Arial"/>
              <a:sym typeface="Arial"/>
            </a:endParaRPr>
          </a:p>
        </p:txBody>
      </p:sp>
      <p:sp>
        <p:nvSpPr>
          <p:cNvPr id="384" name="Google Shape;384;p3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3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3" indent="0" algn="l" rtl="0">
              <a:lnSpc>
                <a:spcPct val="100000"/>
              </a:lnSpc>
              <a:spcBef>
                <a:spcPts val="0"/>
              </a:spcBef>
              <a:spcAft>
                <a:spcPts val="0"/>
              </a:spcAft>
              <a:buClr>
                <a:schemeClr val="dk1"/>
              </a:buClr>
              <a:buSzPts val="1200"/>
              <a:buFont typeface="Arial"/>
              <a:buNone/>
            </a:pPr>
            <a:r>
              <a:rPr lang="es-ES" sz="1200">
                <a:solidFill>
                  <a:schemeClr val="dk1"/>
                </a:solidFill>
                <a:latin typeface="Arial"/>
                <a:ea typeface="Arial"/>
                <a:cs typeface="Arial"/>
                <a:sym typeface="Arial"/>
              </a:rPr>
              <a:t> </a:t>
            </a:r>
            <a:endParaRPr/>
          </a:p>
          <a:p>
            <a:pPr marL="0" lvl="0" indent="0" algn="l" rtl="0">
              <a:spcBef>
                <a:spcPts val="0"/>
              </a:spcBef>
              <a:spcAft>
                <a:spcPts val="0"/>
              </a:spcAft>
              <a:buNone/>
            </a:pPr>
            <a:endParaRPr sz="1200">
              <a:latin typeface="Arial"/>
              <a:ea typeface="Arial"/>
              <a:cs typeface="Arial"/>
              <a:sym typeface="Arial"/>
            </a:endParaRPr>
          </a:p>
        </p:txBody>
      </p:sp>
      <p:sp>
        <p:nvSpPr>
          <p:cNvPr id="392" name="Google Shape;392;p3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 name="Google Shape;51;p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latin typeface="Calibri"/>
                <a:ea typeface="Calibri"/>
                <a:cs typeface="Calibri"/>
                <a:sym typeface="Calibri"/>
              </a:rPr>
              <a:t>La logística inversa comienza en el consumidor final, continuando hacia atrás a través de la cadena de suministro hasta el distribuidor o desde el distribuidor hasta el fabricante o proveedores. El objetivo es recuperar el valor del producto o eliminarlo. Los objetivos de la logística inversa son recuperar valor y asegurar la recompra, minimizando las pérdidas relacionadas con las devoluciones, asimismo las empresas buscan construir una buena relación con los clientes.. </a:t>
            </a:r>
            <a:endParaRPr>
              <a:latin typeface="Calibri"/>
              <a:ea typeface="Calibri"/>
              <a:cs typeface="Calibri"/>
              <a:sym typeface="Calibri"/>
            </a:endParaRPr>
          </a:p>
        </p:txBody>
      </p:sp>
      <p:sp>
        <p:nvSpPr>
          <p:cNvPr id="52" name="Google Shape;52;p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p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latin typeface="Calibri"/>
                <a:ea typeface="Calibri"/>
                <a:cs typeface="Calibri"/>
                <a:sym typeface="Calibri"/>
              </a:rPr>
              <a:t>En este esquema gráfico se puede ver que la logística inversa está en toda la cadena de suministros. Inicia desde el consumidor, devoluciones por productos en mal estado, también en el canal hay devoluciones por productos obsoletos o sin rotación. En planta y proveedores pueden haber devolución de embalajes como pallets, cilindros, o jabas. Algunos de estos embalajes pueden ser requeridos para las operaciones de movimiento de materiales otros son desechos para recuperación.</a:t>
            </a:r>
            <a:endParaRPr>
              <a:latin typeface="Calibri"/>
              <a:ea typeface="Calibri"/>
              <a:cs typeface="Calibri"/>
              <a:sym typeface="Calibri"/>
            </a:endParaRPr>
          </a:p>
        </p:txBody>
      </p:sp>
      <p:sp>
        <p:nvSpPr>
          <p:cNvPr id="60" name="Google Shape;60;p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latin typeface="Calibri"/>
                <a:ea typeface="Calibri"/>
                <a:cs typeface="Calibri"/>
                <a:sym typeface="Calibri"/>
              </a:rPr>
              <a:t>La autorización de devolución de mercancías o RMA (Return Merchandise Authorization) es un enfoque sistémico para gestionar las devoluciones de productos. , porque permite un mejor seguimiento, agiliza los procesos y, por tanto, podría mejorar la satisfacción del cliente.</a:t>
            </a:r>
            <a:endParaRPr>
              <a:latin typeface="Calibri"/>
              <a:ea typeface="Calibri"/>
              <a:cs typeface="Calibri"/>
              <a:sym typeface="Calibri"/>
            </a:endParaRPr>
          </a:p>
        </p:txBody>
      </p:sp>
      <p:sp>
        <p:nvSpPr>
          <p:cNvPr id="82" name="Google Shape;82;p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104" name="Google Shape;104;p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latin typeface="Calibri"/>
                <a:ea typeface="Calibri"/>
                <a:cs typeface="Calibri"/>
                <a:sym typeface="Calibri"/>
              </a:rPr>
              <a:t>1.- Cuidado del medio ambiente: reduce el impacto medioambiental, aunque no es su objetivo principal se ocupa de ello.</a:t>
            </a:r>
            <a:endParaRPr/>
          </a:p>
          <a:p>
            <a:pPr marL="0" lvl="0" indent="0" algn="l" rtl="0">
              <a:spcBef>
                <a:spcPts val="0"/>
              </a:spcBef>
              <a:spcAft>
                <a:spcPts val="0"/>
              </a:spcAft>
              <a:buNone/>
            </a:pPr>
            <a:r>
              <a:rPr lang="es-ES">
                <a:latin typeface="Calibri"/>
                <a:ea typeface="Calibri"/>
                <a:cs typeface="Calibri"/>
                <a:sym typeface="Calibri"/>
              </a:rPr>
              <a:t>2.- Mejora la imagen corporativa al desarrollar positivamente la relación entre el cliente y los proveedores: las dos partes salen beneficiadas.</a:t>
            </a:r>
            <a:endParaRPr/>
          </a:p>
          <a:p>
            <a:pPr marL="0" lvl="0" indent="0" algn="l" rtl="0">
              <a:spcBef>
                <a:spcPts val="0"/>
              </a:spcBef>
              <a:spcAft>
                <a:spcPts val="0"/>
              </a:spcAft>
              <a:buNone/>
            </a:pPr>
            <a:r>
              <a:rPr lang="es-ES">
                <a:latin typeface="Calibri"/>
                <a:ea typeface="Calibri"/>
                <a:cs typeface="Calibri"/>
                <a:sym typeface="Calibri"/>
              </a:rPr>
              <a:t>3.- Reducción del costo: reciclar, volver a usar o incluso fabricar materiales de nuevo, es una manera de ahorrar respecto a la compra de nuevas materias primas. Con esto se reduce el consumo de recursos, esto hace que se minimice el gasto en compra y abastecimiento de materiales, además de en recursos nuevos.</a:t>
            </a:r>
            <a:endParaRPr/>
          </a:p>
          <a:p>
            <a:pPr marL="0" lvl="0" indent="0" algn="l" rtl="0">
              <a:spcBef>
                <a:spcPts val="0"/>
              </a:spcBef>
              <a:spcAft>
                <a:spcPts val="0"/>
              </a:spcAft>
              <a:buNone/>
            </a:pPr>
            <a:r>
              <a:rPr lang="es-ES">
                <a:latin typeface="Calibri"/>
                <a:ea typeface="Calibri"/>
                <a:cs typeface="Calibri"/>
                <a:sym typeface="Calibri"/>
              </a:rPr>
              <a:t>4.- Alarga la vida de los productos al máximo posible se disminuye la cantidad de residuos.</a:t>
            </a:r>
            <a:endParaRPr>
              <a:latin typeface="Calibri"/>
              <a:ea typeface="Calibri"/>
              <a:cs typeface="Calibri"/>
              <a:sym typeface="Calibri"/>
            </a:endParaRPr>
          </a:p>
        </p:txBody>
      </p:sp>
      <p:sp>
        <p:nvSpPr>
          <p:cNvPr id="111" name="Google Shape;111;p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45" name="Google Shape;145;p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ema - 1 Imagen A">
  <p:cSld name="Subtema - 1 Imagen A">
    <p:spTree>
      <p:nvGrpSpPr>
        <p:cNvPr id="1"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ema - 1 Imagen B">
  <p:cSld name="Subtema - 1 Imagen B">
    <p:spTree>
      <p:nvGrpSpPr>
        <p:cNvPr id="1"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ema - Video">
  <p:cSld name="Subtema - Video">
    <p:spTree>
      <p:nvGrpSpPr>
        <p:cNvPr id="1"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Rectangle 3">
            <a:extLst>
              <a:ext uri="{FF2B5EF4-FFF2-40B4-BE49-F238E27FC236}">
                <a16:creationId xmlns:a16="http://schemas.microsoft.com/office/drawing/2014/main" id="{42BA8665-FAA5-A447-9100-06122405253D}"/>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7" name="TextBox 7">
            <a:extLst>
              <a:ext uri="{FF2B5EF4-FFF2-40B4-BE49-F238E27FC236}">
                <a16:creationId xmlns:a16="http://schemas.microsoft.com/office/drawing/2014/main" id="{F61BDFD3-18C7-9043-B66C-6EE04F065843}"/>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13</a:t>
            </a:r>
            <a:endParaRPr lang="en-US" sz="80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CC4D8584-D542-3449-B198-7159CFC177BE}"/>
              </a:ext>
            </a:extLst>
          </p:cNvPr>
          <p:cNvPicPr>
            <a:picLocks noChangeAspect="1"/>
          </p:cNvPicPr>
          <p:nvPr userDrawn="1"/>
        </p:nvPicPr>
        <p:blipFill>
          <a:blip r:embed="rId8"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317" userDrawn="1">
          <p15:clr>
            <a:srgbClr val="F26B43"/>
          </p15:clr>
        </p15:guide>
        <p15:guide id="4" pos="431" userDrawn="1">
          <p15:clr>
            <a:srgbClr val="F26B43"/>
          </p15:clr>
        </p15:guide>
        <p15:guide id="5" pos="2767" userDrawn="1">
          <p15:clr>
            <a:srgbClr val="F26B43"/>
          </p15:clr>
        </p15:guide>
        <p15:guide id="6" pos="2993" userDrawn="1">
          <p15:clr>
            <a:srgbClr val="F26B43"/>
          </p15:clr>
        </p15:guide>
        <p15:guide id="7" pos="5465" userDrawn="1">
          <p15:clr>
            <a:srgbClr val="F26B43"/>
          </p15:clr>
        </p15:guide>
        <p15:guide id="8" orient="horz" pos="303" userDrawn="1">
          <p15:clr>
            <a:srgbClr val="F26B43"/>
          </p15:clr>
        </p15:guide>
        <p15:guide id="9" orient="horz" pos="575"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7"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56.jp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emf"/><Relationship Id="rId10" Type="http://schemas.openxmlformats.org/officeDocument/2006/relationships/image" Target="../media/image16.emf"/><Relationship Id="rId4" Type="http://schemas.openxmlformats.org/officeDocument/2006/relationships/image" Target="../media/image10.emf"/><Relationship Id="rId9"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9" name="Rectángulo 8">
            <a:extLst>
              <a:ext uri="{FF2B5EF4-FFF2-40B4-BE49-F238E27FC236}">
                <a16:creationId xmlns:a16="http://schemas.microsoft.com/office/drawing/2014/main" id="{D13FF88C-7E01-C645-A5BA-AF38C033A4E8}"/>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 name="CuadroTexto 9">
            <a:extLst>
              <a:ext uri="{FF2B5EF4-FFF2-40B4-BE49-F238E27FC236}">
                <a16:creationId xmlns:a16="http://schemas.microsoft.com/office/drawing/2014/main" id="{F3CE98C7-4CD4-2A42-A7A3-80460E35608E}"/>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11" name="Rectángulo 10">
            <a:extLst>
              <a:ext uri="{FF2B5EF4-FFF2-40B4-BE49-F238E27FC236}">
                <a16:creationId xmlns:a16="http://schemas.microsoft.com/office/drawing/2014/main" id="{80698902-0783-704C-B392-1CBB921CE2EE}"/>
              </a:ext>
            </a:extLst>
          </p:cNvPr>
          <p:cNvSpPr/>
          <p:nvPr/>
        </p:nvSpPr>
        <p:spPr>
          <a:xfrm>
            <a:off x="503239" y="2177570"/>
            <a:ext cx="3056852" cy="830997"/>
          </a:xfrm>
          <a:prstGeom prst="rect">
            <a:avLst/>
          </a:prstGeom>
        </p:spPr>
        <p:txBody>
          <a:bodyPr wrap="square" lIns="0" tIns="0" rIns="0" bIns="0">
            <a:spAutoFit/>
          </a:bodyPr>
          <a:lstStyle/>
          <a:p>
            <a:pPr>
              <a:lnSpc>
                <a:spcPct val="90000"/>
              </a:lnSpc>
            </a:pPr>
            <a:r>
              <a:rPr lang="es-PE" sz="3000" dirty="0">
                <a:latin typeface="Graphik-Medium" charset="0"/>
                <a:ea typeface="Graphik-Medium" charset="0"/>
                <a:cs typeface="Graphik-Medium" charset="0"/>
              </a:rPr>
              <a:t>LOGÍSTICA</a:t>
            </a:r>
            <a:br>
              <a:rPr lang="es-PE" sz="3000" dirty="0">
                <a:latin typeface="Graphik-Medium" charset="0"/>
                <a:ea typeface="Graphik-Medium" charset="0"/>
                <a:cs typeface="Graphik-Medium" charset="0"/>
              </a:rPr>
            </a:br>
            <a:r>
              <a:rPr lang="es-PE" sz="3000" b="1" dirty="0">
                <a:latin typeface="Graphik Bold" charset="0"/>
                <a:ea typeface="Graphik Bold" charset="0"/>
                <a:cs typeface="Graphik Bold" charset="0"/>
              </a:rPr>
              <a:t>INVERSA</a:t>
            </a:r>
          </a:p>
        </p:txBody>
      </p:sp>
      <p:sp>
        <p:nvSpPr>
          <p:cNvPr id="12" name="Rectángulo 11">
            <a:extLst>
              <a:ext uri="{FF2B5EF4-FFF2-40B4-BE49-F238E27FC236}">
                <a16:creationId xmlns:a16="http://schemas.microsoft.com/office/drawing/2014/main" id="{8131882D-914F-DB42-BCB3-B64DDDB9EDA8}"/>
              </a:ext>
            </a:extLst>
          </p:cNvPr>
          <p:cNvSpPr/>
          <p:nvPr/>
        </p:nvSpPr>
        <p:spPr>
          <a:xfrm>
            <a:off x="503238" y="3219842"/>
            <a:ext cx="2982424" cy="1750479"/>
          </a:xfrm>
          <a:prstGeom prst="rect">
            <a:avLst/>
          </a:prstGeom>
        </p:spPr>
        <p:txBody>
          <a:bodyPr wrap="square" lIns="0" tIns="0" rIns="0" bIns="0">
            <a:spAutoFit/>
          </a:bodyPr>
          <a:lstStyle/>
          <a:p>
            <a:pPr marL="177800" lvl="0" indent="-177800">
              <a:lnSpc>
                <a:spcPct val="120000"/>
              </a:lnSpc>
              <a:buClr>
                <a:srgbClr val="C42E91"/>
              </a:buClr>
              <a:buSzPct val="100000"/>
              <a:buFont typeface="Arial"/>
              <a:buChar char="•"/>
            </a:pPr>
            <a:r>
              <a:rPr lang="es-ES" sz="1200" dirty="0">
                <a:latin typeface="Graphik-Medium" charset="0"/>
                <a:sym typeface="Calibri"/>
              </a:rPr>
              <a:t>Logística inversa</a:t>
            </a:r>
            <a:endParaRPr lang="es-ES" sz="1200" dirty="0">
              <a:latin typeface="Graphik-Medium" charset="0"/>
            </a:endParaRPr>
          </a:p>
          <a:p>
            <a:pPr marL="177800" lvl="0" indent="-177800">
              <a:lnSpc>
                <a:spcPct val="120000"/>
              </a:lnSpc>
              <a:buClr>
                <a:srgbClr val="C42E91"/>
              </a:buClr>
              <a:buSzPct val="100000"/>
              <a:buFont typeface="Arial"/>
              <a:buChar char="•"/>
            </a:pPr>
            <a:r>
              <a:rPr lang="es-ES" sz="1200" dirty="0">
                <a:latin typeface="Graphik-Medium" charset="0"/>
                <a:sym typeface="Calibri"/>
              </a:rPr>
              <a:t>Beneficios de la logística inversa</a:t>
            </a:r>
            <a:endParaRPr lang="es-ES" sz="1200" dirty="0">
              <a:latin typeface="Graphik-Medium" charset="0"/>
            </a:endParaRPr>
          </a:p>
          <a:p>
            <a:pPr marL="177800" lvl="0" indent="-177800">
              <a:lnSpc>
                <a:spcPct val="120000"/>
              </a:lnSpc>
              <a:buClr>
                <a:srgbClr val="C42E91"/>
              </a:buClr>
              <a:buSzPct val="100000"/>
              <a:buFont typeface="Arial"/>
              <a:buChar char="•"/>
            </a:pPr>
            <a:r>
              <a:rPr lang="es-ES" sz="1200" dirty="0">
                <a:latin typeface="Graphik-Medium" charset="0"/>
                <a:sym typeface="Calibri"/>
              </a:rPr>
              <a:t>Reciclado</a:t>
            </a:r>
            <a:endParaRPr lang="es-ES" sz="1200" dirty="0">
              <a:latin typeface="Graphik-Medium" charset="0"/>
            </a:endParaRPr>
          </a:p>
          <a:p>
            <a:pPr marL="177800" lvl="0" indent="-177800">
              <a:lnSpc>
                <a:spcPct val="120000"/>
              </a:lnSpc>
              <a:buClr>
                <a:srgbClr val="C42E91"/>
              </a:buClr>
              <a:buSzPct val="100000"/>
              <a:buFont typeface="Arial"/>
              <a:buChar char="•"/>
            </a:pPr>
            <a:r>
              <a:rPr lang="es-ES" sz="1200" dirty="0">
                <a:latin typeface="Graphik-Medium" charset="0"/>
                <a:sym typeface="Calibri"/>
              </a:rPr>
              <a:t>Clasificación de los residuos</a:t>
            </a:r>
            <a:endParaRPr lang="es-ES" sz="1200" dirty="0">
              <a:latin typeface="Graphik-Medium" charset="0"/>
            </a:endParaRPr>
          </a:p>
          <a:p>
            <a:pPr marL="177800" lvl="0" indent="-177800">
              <a:lnSpc>
                <a:spcPct val="120000"/>
              </a:lnSpc>
              <a:buClr>
                <a:srgbClr val="C42E91"/>
              </a:buClr>
              <a:buSzPct val="100000"/>
              <a:buFont typeface="Arial"/>
              <a:buChar char="•"/>
            </a:pPr>
            <a:r>
              <a:rPr lang="es-ES" sz="1200" dirty="0">
                <a:latin typeface="Graphik-Medium" charset="0"/>
                <a:sym typeface="Calibri"/>
              </a:rPr>
              <a:t>Las 3 R – del reciclado</a:t>
            </a:r>
            <a:endParaRPr lang="es-ES" sz="1200" dirty="0">
              <a:latin typeface="Graphik-Medium" charset="0"/>
            </a:endParaRPr>
          </a:p>
          <a:p>
            <a:pPr marL="177800" lvl="0" indent="-177800">
              <a:lnSpc>
                <a:spcPct val="120000"/>
              </a:lnSpc>
              <a:buClr>
                <a:srgbClr val="C42E91"/>
              </a:buClr>
              <a:buSzPct val="100000"/>
              <a:buFont typeface="Arial"/>
              <a:buChar char="•"/>
            </a:pPr>
            <a:r>
              <a:rPr lang="es-ES" sz="1200" dirty="0">
                <a:latin typeface="Graphik-Medium" charset="0"/>
                <a:sym typeface="Calibri"/>
              </a:rPr>
              <a:t>Planta de reciclaje de residuos sólidos</a:t>
            </a:r>
            <a:endParaRPr lang="es-ES" sz="1200" dirty="0">
              <a:latin typeface="Graphik-Medium" charset="0"/>
            </a:endParaRPr>
          </a:p>
          <a:p>
            <a:pPr marL="177800" lvl="0" indent="-177800">
              <a:lnSpc>
                <a:spcPct val="120000"/>
              </a:lnSpc>
              <a:buClr>
                <a:srgbClr val="C42E91"/>
              </a:buClr>
              <a:buSzPct val="100000"/>
              <a:buFont typeface="Arial"/>
              <a:buChar char="•"/>
            </a:pPr>
            <a:r>
              <a:rPr lang="es-ES" sz="1200" dirty="0">
                <a:latin typeface="Graphik-Medium" charset="0"/>
                <a:sym typeface="Calibri"/>
              </a:rPr>
              <a:t>Venta de residuos sólidos</a:t>
            </a:r>
            <a:endParaRPr lang="es-ES" sz="1200" dirty="0">
              <a:latin typeface="Graphik-Medium" charset="0"/>
            </a:endParaRPr>
          </a:p>
          <a:p>
            <a:pPr marL="177800" lvl="0" indent="-177800">
              <a:lnSpc>
                <a:spcPct val="120000"/>
              </a:lnSpc>
              <a:buClr>
                <a:srgbClr val="C42E91"/>
              </a:buClr>
              <a:buSzPct val="100000"/>
              <a:buFont typeface="Arial"/>
              <a:buChar char="•"/>
            </a:pPr>
            <a:r>
              <a:rPr lang="es-ES" sz="1200" dirty="0">
                <a:latin typeface="Graphik-Medium" charset="0"/>
                <a:sym typeface="Calibri"/>
              </a:rPr>
              <a:t>Residuos peligrosos</a:t>
            </a:r>
            <a:endParaRPr lang="es-ES_tradnl" sz="1200" dirty="0">
              <a:latin typeface="Graphik-Medium" charset="0"/>
            </a:endParaRPr>
          </a:p>
        </p:txBody>
      </p:sp>
      <p:sp>
        <p:nvSpPr>
          <p:cNvPr id="13" name="CuadroTexto 12">
            <a:extLst>
              <a:ext uri="{FF2B5EF4-FFF2-40B4-BE49-F238E27FC236}">
                <a16:creationId xmlns:a16="http://schemas.microsoft.com/office/drawing/2014/main" id="{D8B0AB04-4273-314E-BD58-F539CFCE27C7}"/>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13</a:t>
            </a:r>
          </a:p>
        </p:txBody>
      </p:sp>
      <p:pic>
        <p:nvPicPr>
          <p:cNvPr id="14" name="Imagen 13">
            <a:extLst>
              <a:ext uri="{FF2B5EF4-FFF2-40B4-BE49-F238E27FC236}">
                <a16:creationId xmlns:a16="http://schemas.microsoft.com/office/drawing/2014/main" id="{5FE960C5-D70E-0249-981B-67BEB81DFC4E}"/>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15" name="Imagen 14">
            <a:extLst>
              <a:ext uri="{FF2B5EF4-FFF2-40B4-BE49-F238E27FC236}">
                <a16:creationId xmlns:a16="http://schemas.microsoft.com/office/drawing/2014/main" id="{917707B0-AE49-C042-99DC-C866CA2E734D}"/>
              </a:ext>
            </a:extLst>
          </p:cNvPr>
          <p:cNvPicPr>
            <a:picLocks noChangeAspect="1"/>
          </p:cNvPicPr>
          <p:nvPr/>
        </p:nvPicPr>
        <p:blipFill>
          <a:blip r:embed="rId4"/>
          <a:stretch>
            <a:fillRect/>
          </a:stretch>
        </p:blipFill>
        <p:spPr>
          <a:xfrm>
            <a:off x="3742531" y="-9832"/>
            <a:ext cx="5410762" cy="57248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0" name="Rectangle 5">
            <a:extLst>
              <a:ext uri="{FF2B5EF4-FFF2-40B4-BE49-F238E27FC236}">
                <a16:creationId xmlns:a16="http://schemas.microsoft.com/office/drawing/2014/main" id="{889CA6A3-ED15-454E-8EB3-2007512CC5B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BENEFICIOS DE LA LOGÍSTICA INVERSA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5" name="Rectángulo redondeado 14">
            <a:extLst>
              <a:ext uri="{FF2B5EF4-FFF2-40B4-BE49-F238E27FC236}">
                <a16:creationId xmlns:a16="http://schemas.microsoft.com/office/drawing/2014/main" id="{D63B9108-4070-E248-BEC6-367C65963E47}"/>
              </a:ext>
            </a:extLst>
          </p:cNvPr>
          <p:cNvSpPr/>
          <p:nvPr/>
        </p:nvSpPr>
        <p:spPr>
          <a:xfrm>
            <a:off x="1286839" y="1148272"/>
            <a:ext cx="7388849" cy="1130760"/>
          </a:xfrm>
          <a:prstGeom prst="roundRect">
            <a:avLst>
              <a:gd name="adj" fmla="val 11038"/>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lvl="0">
              <a:spcAft>
                <a:spcPts val="0"/>
              </a:spcAft>
              <a:buClr>
                <a:srgbClr val="00B2C4"/>
              </a:buClr>
            </a:pPr>
            <a:r>
              <a:rPr lang="es-PE" sz="1400" b="1" dirty="0">
                <a:solidFill>
                  <a:srgbClr val="00B2C4"/>
                </a:solidFill>
                <a:latin typeface="Calibri" charset="0"/>
                <a:ea typeface="Calibri" charset="0"/>
                <a:cs typeface="Calibri" charset="0"/>
              </a:rPr>
              <a:t>IKEA</a:t>
            </a:r>
          </a:p>
          <a:p>
            <a:pPr>
              <a:buClr>
                <a:srgbClr val="00B2C4"/>
              </a:buClr>
            </a:pPr>
            <a:r>
              <a:rPr lang="es-ES" sz="1300" dirty="0">
                <a:solidFill>
                  <a:schemeClr val="tx1"/>
                </a:solidFill>
                <a:latin typeface="Calibri" charset="0"/>
                <a:cs typeface="Calibri" charset="0"/>
                <a:sym typeface="Calibri"/>
              </a:rPr>
              <a:t>empresa sueca de muebles y reconocida por su innovación, ha logrado afrontar el reto de la logística inversa. programas que permiten a los consumidores devolver plásticos, baterías, muebles, bombillos fluorescentes, colchones y textiles a la tienda.</a:t>
            </a:r>
            <a:endParaRPr lang="es-PE" sz="1300" dirty="0">
              <a:solidFill>
                <a:schemeClr val="tx1"/>
              </a:solidFill>
              <a:latin typeface="Calibri" charset="0"/>
              <a:ea typeface="Calibri" charset="0"/>
              <a:cs typeface="Calibri" charset="0"/>
            </a:endParaRPr>
          </a:p>
        </p:txBody>
      </p:sp>
      <p:sp>
        <p:nvSpPr>
          <p:cNvPr id="16" name="Redondear rectángulo de esquina del mismo lado 15">
            <a:extLst>
              <a:ext uri="{FF2B5EF4-FFF2-40B4-BE49-F238E27FC236}">
                <a16:creationId xmlns:a16="http://schemas.microsoft.com/office/drawing/2014/main" id="{8853893B-2CD3-AD45-BDD5-C2573B0F81D5}"/>
              </a:ext>
            </a:extLst>
          </p:cNvPr>
          <p:cNvSpPr/>
          <p:nvPr/>
        </p:nvSpPr>
        <p:spPr>
          <a:xfrm rot="16200000">
            <a:off x="802337" y="1024138"/>
            <a:ext cx="1130761" cy="1367008"/>
          </a:xfrm>
          <a:prstGeom prst="round2SameRect">
            <a:avLst>
              <a:gd name="adj1" fmla="val 12914"/>
              <a:gd name="adj2" fmla="val 0"/>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1" name="Imagen 10">
            <a:extLst>
              <a:ext uri="{FF2B5EF4-FFF2-40B4-BE49-F238E27FC236}">
                <a16:creationId xmlns:a16="http://schemas.microsoft.com/office/drawing/2014/main" id="{43645543-033B-D14E-92E4-F6460391B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16" y="1495842"/>
            <a:ext cx="900189" cy="501242"/>
          </a:xfrm>
          <a:prstGeom prst="rect">
            <a:avLst/>
          </a:prstGeom>
        </p:spPr>
      </p:pic>
      <p:sp>
        <p:nvSpPr>
          <p:cNvPr id="21" name="Rectángulo redondeado 20">
            <a:extLst>
              <a:ext uri="{FF2B5EF4-FFF2-40B4-BE49-F238E27FC236}">
                <a16:creationId xmlns:a16="http://schemas.microsoft.com/office/drawing/2014/main" id="{AF916367-17F3-8D40-B08C-710034133BBD}"/>
              </a:ext>
            </a:extLst>
          </p:cNvPr>
          <p:cNvSpPr/>
          <p:nvPr/>
        </p:nvSpPr>
        <p:spPr>
          <a:xfrm>
            <a:off x="1286839" y="2463133"/>
            <a:ext cx="7388849" cy="972836"/>
          </a:xfrm>
          <a:prstGeom prst="roundRect">
            <a:avLst>
              <a:gd name="adj" fmla="val 11038"/>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lvl="0">
              <a:spcAft>
                <a:spcPts val="0"/>
              </a:spcAft>
              <a:buClr>
                <a:srgbClr val="00B2C4"/>
              </a:buClr>
            </a:pPr>
            <a:r>
              <a:rPr lang="es-ES" b="1" dirty="0">
                <a:solidFill>
                  <a:srgbClr val="00B2C4"/>
                </a:solidFill>
                <a:latin typeface="Calibri" charset="0"/>
                <a:cs typeface="Calibri" charset="0"/>
                <a:sym typeface="Calibri"/>
              </a:rPr>
              <a:t>HEWLETT PACKARD </a:t>
            </a:r>
          </a:p>
          <a:p>
            <a:pPr marL="0" marR="0" lvl="0" indent="0" algn="l" rtl="0">
              <a:spcBef>
                <a:spcPts val="0"/>
              </a:spcBef>
              <a:spcAft>
                <a:spcPts val="0"/>
              </a:spcAft>
              <a:buClr>
                <a:srgbClr val="262626"/>
              </a:buClr>
              <a:buSzPts val="1200"/>
              <a:buFont typeface="Calibri"/>
              <a:buNone/>
            </a:pPr>
            <a:r>
              <a:rPr lang="es-ES" sz="1300" dirty="0">
                <a:solidFill>
                  <a:srgbClr val="262626"/>
                </a:solidFill>
                <a:latin typeface="Calibri"/>
                <a:ea typeface="Calibri"/>
                <a:cs typeface="Calibri"/>
                <a:sym typeface="Calibri"/>
              </a:rPr>
              <a:t>Más del 75 % de los cartuchos de tinta y el 24 % de los cartuchos de tóner HP LaserJet se fabrican con plástico reciclado.</a:t>
            </a:r>
            <a:endParaRPr lang="es-ES" sz="1300" dirty="0">
              <a:solidFill>
                <a:schemeClr val="dk1"/>
              </a:solidFill>
              <a:latin typeface="Calibri"/>
              <a:ea typeface="Calibri"/>
              <a:cs typeface="Calibri"/>
              <a:sym typeface="Calibri"/>
            </a:endParaRPr>
          </a:p>
        </p:txBody>
      </p:sp>
      <p:sp>
        <p:nvSpPr>
          <p:cNvPr id="22" name="Redondear rectángulo de esquina del mismo lado 21">
            <a:extLst>
              <a:ext uri="{FF2B5EF4-FFF2-40B4-BE49-F238E27FC236}">
                <a16:creationId xmlns:a16="http://schemas.microsoft.com/office/drawing/2014/main" id="{D84DD747-B899-6B4F-9F63-574DC72F232E}"/>
              </a:ext>
            </a:extLst>
          </p:cNvPr>
          <p:cNvSpPr/>
          <p:nvPr/>
        </p:nvSpPr>
        <p:spPr>
          <a:xfrm rot="16200000">
            <a:off x="881299" y="2260038"/>
            <a:ext cx="972838" cy="1367008"/>
          </a:xfrm>
          <a:prstGeom prst="round2SameRect">
            <a:avLst>
              <a:gd name="adj1" fmla="val 12914"/>
              <a:gd name="adj2" fmla="val 0"/>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Rectángulo redondeado 23">
            <a:extLst>
              <a:ext uri="{FF2B5EF4-FFF2-40B4-BE49-F238E27FC236}">
                <a16:creationId xmlns:a16="http://schemas.microsoft.com/office/drawing/2014/main" id="{4B952745-400B-7242-813B-72B0C0B22305}"/>
              </a:ext>
            </a:extLst>
          </p:cNvPr>
          <p:cNvSpPr/>
          <p:nvPr/>
        </p:nvSpPr>
        <p:spPr>
          <a:xfrm>
            <a:off x="1286839" y="3594891"/>
            <a:ext cx="7388849" cy="1047786"/>
          </a:xfrm>
          <a:prstGeom prst="roundRect">
            <a:avLst>
              <a:gd name="adj" fmla="val 11038"/>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lvl="0">
              <a:spcAft>
                <a:spcPts val="0"/>
              </a:spcAft>
              <a:buClr>
                <a:srgbClr val="00B2C4"/>
              </a:buClr>
            </a:pPr>
            <a:r>
              <a:rPr lang="es-ES" b="1" dirty="0">
                <a:solidFill>
                  <a:srgbClr val="00B2C4"/>
                </a:solidFill>
                <a:latin typeface="Calibri" charset="0"/>
                <a:cs typeface="Calibri" charset="0"/>
                <a:sym typeface="Calibri"/>
              </a:rPr>
              <a:t>APPLE</a:t>
            </a:r>
          </a:p>
          <a:p>
            <a:pPr marL="0" marR="0" lvl="0" indent="0" algn="l" rtl="0">
              <a:spcBef>
                <a:spcPts val="0"/>
              </a:spcBef>
              <a:spcAft>
                <a:spcPts val="0"/>
              </a:spcAft>
              <a:buClr>
                <a:srgbClr val="262626"/>
              </a:buClr>
              <a:buSzPts val="1200"/>
              <a:buFont typeface="Calibri"/>
              <a:buNone/>
            </a:pPr>
            <a:r>
              <a:rPr lang="es-ES" sz="1300" dirty="0">
                <a:solidFill>
                  <a:srgbClr val="262626"/>
                </a:solidFill>
                <a:latin typeface="Calibri"/>
                <a:ea typeface="Calibri"/>
                <a:cs typeface="Calibri"/>
                <a:sym typeface="Calibri"/>
              </a:rPr>
              <a:t>Los consumidores compran los celulares y disfrutan del producto hasta que quieran cambiarlo por uno más nuevo. Cuando los consumidores regresan a una tienda para comprar el último modelo, les ofrecen a los consumidores descuentos si entregan su producto anterior.</a:t>
            </a:r>
            <a:endParaRPr lang="es-ES" sz="1300" dirty="0">
              <a:solidFill>
                <a:schemeClr val="dk1"/>
              </a:solidFill>
              <a:latin typeface="Calibri"/>
              <a:ea typeface="Calibri"/>
              <a:cs typeface="Calibri"/>
              <a:sym typeface="Calibri"/>
            </a:endParaRPr>
          </a:p>
        </p:txBody>
      </p:sp>
      <p:sp>
        <p:nvSpPr>
          <p:cNvPr id="25" name="Redondear rectángulo de esquina del mismo lado 24">
            <a:extLst>
              <a:ext uri="{FF2B5EF4-FFF2-40B4-BE49-F238E27FC236}">
                <a16:creationId xmlns:a16="http://schemas.microsoft.com/office/drawing/2014/main" id="{CC7FFE55-B2EE-714A-BBF4-CA646645AA7E}"/>
              </a:ext>
            </a:extLst>
          </p:cNvPr>
          <p:cNvSpPr/>
          <p:nvPr/>
        </p:nvSpPr>
        <p:spPr>
          <a:xfrm rot="16200000">
            <a:off x="843825" y="3429270"/>
            <a:ext cx="1047786" cy="1367008"/>
          </a:xfrm>
          <a:prstGeom prst="round2SameRect">
            <a:avLst>
              <a:gd name="adj1" fmla="val 12914"/>
              <a:gd name="adj2" fmla="val 0"/>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5" name="Imagen 4">
            <a:extLst>
              <a:ext uri="{FF2B5EF4-FFF2-40B4-BE49-F238E27FC236}">
                <a16:creationId xmlns:a16="http://schemas.microsoft.com/office/drawing/2014/main" id="{30A9E219-6A64-5945-9959-2E8074DC2FB1}"/>
              </a:ext>
            </a:extLst>
          </p:cNvPr>
          <p:cNvPicPr>
            <a:picLocks noChangeAspect="1"/>
          </p:cNvPicPr>
          <p:nvPr/>
        </p:nvPicPr>
        <p:blipFill>
          <a:blip r:embed="rId4"/>
          <a:stretch>
            <a:fillRect/>
          </a:stretch>
        </p:blipFill>
        <p:spPr>
          <a:xfrm>
            <a:off x="1083682" y="3732297"/>
            <a:ext cx="595216" cy="707016"/>
          </a:xfrm>
          <a:prstGeom prst="rect">
            <a:avLst/>
          </a:prstGeom>
        </p:spPr>
      </p:pic>
      <p:pic>
        <p:nvPicPr>
          <p:cNvPr id="7" name="Imagen 6">
            <a:extLst>
              <a:ext uri="{FF2B5EF4-FFF2-40B4-BE49-F238E27FC236}">
                <a16:creationId xmlns:a16="http://schemas.microsoft.com/office/drawing/2014/main" id="{5FEF00DE-0984-844A-9332-0DF5FF65C90C}"/>
              </a:ext>
            </a:extLst>
          </p:cNvPr>
          <p:cNvPicPr>
            <a:picLocks noChangeAspect="1"/>
          </p:cNvPicPr>
          <p:nvPr/>
        </p:nvPicPr>
        <p:blipFill>
          <a:blip r:embed="rId5"/>
          <a:stretch>
            <a:fillRect/>
          </a:stretch>
        </p:blipFill>
        <p:spPr>
          <a:xfrm>
            <a:off x="955580" y="2520787"/>
            <a:ext cx="824274" cy="8455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4" name="Rectángulo 3">
            <a:extLst>
              <a:ext uri="{FF2B5EF4-FFF2-40B4-BE49-F238E27FC236}">
                <a16:creationId xmlns:a16="http://schemas.microsoft.com/office/drawing/2014/main" id="{E7951ACB-1A73-3E46-BC5F-24E5491E53D6}"/>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93D6DA6F-778E-A046-93F2-36868D93D357}"/>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RECICLADO</a:t>
            </a:r>
          </a:p>
        </p:txBody>
      </p:sp>
      <p:pic>
        <p:nvPicPr>
          <p:cNvPr id="6" name="Imagen 5">
            <a:extLst>
              <a:ext uri="{FF2B5EF4-FFF2-40B4-BE49-F238E27FC236}">
                <a16:creationId xmlns:a16="http://schemas.microsoft.com/office/drawing/2014/main" id="{5226DE60-2A32-5541-AA23-A37F19FECBAD}"/>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1"/>
          <p:cNvSpPr txBox="1"/>
          <p:nvPr/>
        </p:nvSpPr>
        <p:spPr>
          <a:xfrm>
            <a:off x="503237" y="912813"/>
            <a:ext cx="8101117" cy="2477601"/>
          </a:xfrm>
          <a:prstGeom prst="rect">
            <a:avLst/>
          </a:prstGeom>
          <a:noFill/>
          <a:ln>
            <a:noFill/>
          </a:ln>
        </p:spPr>
        <p:txBody>
          <a:bodyPr spcFirstLastPara="1" wrap="square" lIns="0" tIns="0" rIns="0" bIns="0" anchor="t" anchorCtr="0">
            <a:spAutoFit/>
          </a:bodyPr>
          <a:lstStyle/>
          <a:p>
            <a:pPr marL="11725" marR="0" lvl="0" indent="0" rtl="0">
              <a:spcBef>
                <a:spcPts val="0"/>
              </a:spcBef>
              <a:spcAft>
                <a:spcPts val="600"/>
              </a:spcAft>
              <a:buNone/>
            </a:pPr>
            <a:r>
              <a:rPr lang="es-ES" sz="1600" b="1" dirty="0">
                <a:solidFill>
                  <a:srgbClr val="262626"/>
                </a:solidFill>
                <a:latin typeface="Calibri"/>
                <a:ea typeface="Calibri"/>
                <a:cs typeface="Calibri"/>
                <a:sym typeface="Calibri"/>
              </a:rPr>
              <a:t>LOGÍSTICA INVERSA: RECICLAJE O REUTILIZACIÓN </a:t>
            </a:r>
            <a:endParaRPr sz="1600" b="1" dirty="0">
              <a:solidFill>
                <a:srgbClr val="262626"/>
              </a:solidFill>
              <a:latin typeface="Calibri"/>
              <a:ea typeface="Calibri"/>
              <a:cs typeface="Calibri"/>
              <a:sym typeface="Calibri"/>
            </a:endParaRPr>
          </a:p>
          <a:p>
            <a:pPr marL="11725" marR="0" lvl="0" indent="0" rtl="0">
              <a:spcBef>
                <a:spcPts val="0"/>
              </a:spcBef>
              <a:spcAft>
                <a:spcPts val="0"/>
              </a:spcAft>
              <a:buNone/>
            </a:pPr>
            <a:r>
              <a:rPr lang="es-ES" dirty="0">
                <a:solidFill>
                  <a:srgbClr val="262626"/>
                </a:solidFill>
                <a:latin typeface="Calibri"/>
                <a:ea typeface="Calibri"/>
                <a:cs typeface="Calibri"/>
                <a:sym typeface="Calibri"/>
              </a:rPr>
              <a:t>El reciclaje es el proceso de recolección y transformación de materiales para convertirlos en nuevos productos. Estos desechos, de otro modo, serían descartados como basura, pero no es solo reciclado, también es reducir </a:t>
            </a:r>
            <a:br>
              <a:rPr lang="es-ES" dirty="0">
                <a:solidFill>
                  <a:srgbClr val="262626"/>
                </a:solidFill>
                <a:latin typeface="Calibri"/>
                <a:ea typeface="Calibri"/>
                <a:cs typeface="Calibri"/>
                <a:sym typeface="Calibri"/>
              </a:rPr>
            </a:br>
            <a:r>
              <a:rPr lang="es-ES" dirty="0">
                <a:solidFill>
                  <a:srgbClr val="262626"/>
                </a:solidFill>
                <a:latin typeface="Calibri"/>
                <a:ea typeface="Calibri"/>
                <a:cs typeface="Calibri"/>
                <a:sym typeface="Calibri"/>
              </a:rPr>
              <a:t>y reutilizar.</a:t>
            </a:r>
            <a:endParaRPr dirty="0"/>
          </a:p>
          <a:p>
            <a:pPr marL="11725" marR="0" lvl="0" indent="0" rtl="0">
              <a:spcBef>
                <a:spcPts val="0"/>
              </a:spcBef>
              <a:spcAft>
                <a:spcPts val="0"/>
              </a:spcAft>
              <a:buNone/>
            </a:pPr>
            <a:r>
              <a:rPr lang="es-ES" b="1" dirty="0">
                <a:solidFill>
                  <a:srgbClr val="262626"/>
                </a:solidFill>
                <a:latin typeface="Calibri"/>
                <a:ea typeface="Calibri"/>
                <a:cs typeface="Calibri"/>
                <a:sym typeface="Calibri"/>
              </a:rPr>
              <a:t>Ejemplo: </a:t>
            </a:r>
            <a:r>
              <a:rPr lang="es-ES" dirty="0">
                <a:solidFill>
                  <a:srgbClr val="262626"/>
                </a:solidFill>
                <a:latin typeface="Calibri"/>
                <a:ea typeface="Calibri"/>
                <a:cs typeface="Calibri"/>
                <a:sym typeface="Calibri"/>
              </a:rPr>
              <a:t>botellas de plástico y tela polar, briquetas de aserrín. </a:t>
            </a:r>
          </a:p>
          <a:p>
            <a:pPr marL="11725" marR="0" lvl="0" indent="0" rtl="0">
              <a:spcBef>
                <a:spcPts val="0"/>
              </a:spcBef>
              <a:spcAft>
                <a:spcPts val="0"/>
              </a:spcAft>
              <a:buNone/>
            </a:pPr>
            <a:endParaRPr lang="es-ES" dirty="0">
              <a:solidFill>
                <a:srgbClr val="262626"/>
              </a:solidFill>
              <a:latin typeface="Calibri"/>
              <a:ea typeface="Calibri"/>
              <a:cs typeface="Calibri"/>
              <a:sym typeface="Calibri"/>
            </a:endParaRPr>
          </a:p>
          <a:p>
            <a:pPr marL="0" marR="0" lvl="0" indent="0" rtl="0">
              <a:spcBef>
                <a:spcPts val="0"/>
              </a:spcBef>
              <a:spcAft>
                <a:spcPts val="0"/>
              </a:spcAft>
              <a:buNone/>
            </a:pPr>
            <a:r>
              <a:rPr lang="es-ES" dirty="0">
                <a:solidFill>
                  <a:schemeClr val="dk1"/>
                </a:solidFill>
                <a:latin typeface="Calibri"/>
                <a:ea typeface="Calibri"/>
                <a:cs typeface="Calibri"/>
                <a:sym typeface="Calibri"/>
              </a:rPr>
              <a:t>Existen tres tipos principales. </a:t>
            </a:r>
            <a:endParaRPr lang="es-ES" dirty="0"/>
          </a:p>
          <a:p>
            <a:pPr marL="177800" marR="0" lvl="0" indent="-177800" rtl="0">
              <a:spcBef>
                <a:spcPts val="0"/>
              </a:spcBef>
              <a:spcAft>
                <a:spcPts val="0"/>
              </a:spcAft>
              <a:buClr>
                <a:srgbClr val="EE4639"/>
              </a:buClr>
              <a:buSzPts val="1400"/>
              <a:buFont typeface="Arial"/>
              <a:buChar char="•"/>
            </a:pPr>
            <a:r>
              <a:rPr lang="es-ES" b="1" dirty="0">
                <a:solidFill>
                  <a:schemeClr val="dk1"/>
                </a:solidFill>
                <a:latin typeface="Calibri"/>
                <a:ea typeface="Calibri"/>
                <a:cs typeface="Calibri"/>
                <a:sym typeface="Calibri"/>
              </a:rPr>
              <a:t>El reciclaje primario, o de circuito cerrado</a:t>
            </a:r>
            <a:r>
              <a:rPr lang="es-ES" dirty="0">
                <a:solidFill>
                  <a:schemeClr val="dk1"/>
                </a:solidFill>
                <a:latin typeface="Calibri"/>
                <a:ea typeface="Calibri"/>
                <a:cs typeface="Calibri"/>
                <a:sym typeface="Calibri"/>
              </a:rPr>
              <a:t>, convierte los materiales en más de lo mismo, como papel en más papel o las latas de refresco en más latas de refresco. </a:t>
            </a:r>
            <a:endParaRPr lang="es-ES" dirty="0"/>
          </a:p>
          <a:p>
            <a:pPr marL="177800" marR="0" lvl="0" indent="-177800" rtl="0">
              <a:spcBef>
                <a:spcPts val="0"/>
              </a:spcBef>
              <a:spcAft>
                <a:spcPts val="0"/>
              </a:spcAft>
              <a:buClr>
                <a:srgbClr val="EE4639"/>
              </a:buClr>
              <a:buSzPts val="1400"/>
              <a:buFont typeface="Arial"/>
              <a:buChar char="•"/>
            </a:pPr>
            <a:r>
              <a:rPr lang="es-ES" b="1" dirty="0">
                <a:solidFill>
                  <a:schemeClr val="dk1"/>
                </a:solidFill>
                <a:latin typeface="Calibri"/>
                <a:ea typeface="Calibri"/>
                <a:cs typeface="Calibri"/>
                <a:sym typeface="Calibri"/>
              </a:rPr>
              <a:t>El secundario</a:t>
            </a:r>
            <a:r>
              <a:rPr lang="es-ES" dirty="0">
                <a:solidFill>
                  <a:schemeClr val="dk1"/>
                </a:solidFill>
                <a:latin typeface="Calibri"/>
                <a:ea typeface="Calibri"/>
                <a:cs typeface="Calibri"/>
                <a:sym typeface="Calibri"/>
              </a:rPr>
              <a:t> transforma un producto desechado en otros objetos aunque fabricados con el mismo material. </a:t>
            </a:r>
            <a:endParaRPr lang="es-ES" dirty="0"/>
          </a:p>
          <a:p>
            <a:pPr marL="177800" marR="0" lvl="0" indent="-177800" rtl="0">
              <a:spcBef>
                <a:spcPts val="0"/>
              </a:spcBef>
              <a:spcAft>
                <a:spcPts val="0"/>
              </a:spcAft>
              <a:buClr>
                <a:srgbClr val="EE4639"/>
              </a:buClr>
              <a:buSzPts val="1400"/>
              <a:buFont typeface="Arial"/>
              <a:buChar char="•"/>
            </a:pPr>
            <a:r>
              <a:rPr lang="es-ES" b="1" dirty="0">
                <a:solidFill>
                  <a:schemeClr val="dk1"/>
                </a:solidFill>
                <a:latin typeface="Calibri"/>
                <a:ea typeface="Calibri"/>
                <a:cs typeface="Calibri"/>
                <a:sym typeface="Calibri"/>
              </a:rPr>
              <a:t>El terciario o químico, </a:t>
            </a:r>
            <a:r>
              <a:rPr lang="es-ES" dirty="0">
                <a:solidFill>
                  <a:schemeClr val="dk1"/>
                </a:solidFill>
                <a:latin typeface="Calibri"/>
                <a:ea typeface="Calibri"/>
                <a:cs typeface="Calibri"/>
                <a:sym typeface="Calibri"/>
              </a:rPr>
              <a:t>descompone químicamente los materiales para producir con ellos algo muy diferente.</a:t>
            </a:r>
          </a:p>
        </p:txBody>
      </p:sp>
      <p:pic>
        <p:nvPicPr>
          <p:cNvPr id="169" name="Google Shape;169;p11"/>
          <p:cNvPicPr preferRelativeResize="0"/>
          <p:nvPr/>
        </p:nvPicPr>
        <p:blipFill rotWithShape="1">
          <a:blip r:embed="rId3">
            <a:alphaModFix/>
          </a:blip>
          <a:srcRect/>
          <a:stretch/>
        </p:blipFill>
        <p:spPr>
          <a:xfrm>
            <a:off x="1489246" y="3603066"/>
            <a:ext cx="1366954" cy="1242686"/>
          </a:xfrm>
          <a:prstGeom prst="rect">
            <a:avLst/>
          </a:prstGeom>
          <a:noFill/>
          <a:ln>
            <a:noFill/>
          </a:ln>
        </p:spPr>
      </p:pic>
      <p:pic>
        <p:nvPicPr>
          <p:cNvPr id="170" name="Google Shape;170;p11"/>
          <p:cNvPicPr preferRelativeResize="0"/>
          <p:nvPr/>
        </p:nvPicPr>
        <p:blipFill rotWithShape="1">
          <a:blip r:embed="rId4">
            <a:alphaModFix/>
          </a:blip>
          <a:srcRect/>
          <a:stretch/>
        </p:blipFill>
        <p:spPr>
          <a:xfrm>
            <a:off x="6342048" y="3614271"/>
            <a:ext cx="700693" cy="1220275"/>
          </a:xfrm>
          <a:prstGeom prst="rect">
            <a:avLst/>
          </a:prstGeom>
          <a:noFill/>
          <a:ln>
            <a:noFill/>
          </a:ln>
        </p:spPr>
      </p:pic>
      <p:sp>
        <p:nvSpPr>
          <p:cNvPr id="172" name="Google Shape;172;p11"/>
          <p:cNvSpPr txBox="1"/>
          <p:nvPr/>
        </p:nvSpPr>
        <p:spPr>
          <a:xfrm>
            <a:off x="2975176" y="4476420"/>
            <a:ext cx="3168495"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1200" dirty="0">
                <a:solidFill>
                  <a:schemeClr val="dk1"/>
                </a:solidFill>
                <a:latin typeface="Calibri"/>
                <a:ea typeface="Calibri"/>
                <a:cs typeface="Calibri"/>
                <a:sym typeface="Calibri"/>
              </a:rPr>
              <a:t>Botellas de plástico que se convierten en fibra de plástico y una prenda de nombre tela polar.</a:t>
            </a:r>
            <a:endParaRPr sz="1200" dirty="0">
              <a:solidFill>
                <a:schemeClr val="dk1"/>
              </a:solidFill>
              <a:latin typeface="Calibri"/>
              <a:ea typeface="Calibri"/>
              <a:cs typeface="Calibri"/>
              <a:sym typeface="Calibri"/>
            </a:endParaRPr>
          </a:p>
        </p:txBody>
      </p:sp>
      <p:sp>
        <p:nvSpPr>
          <p:cNvPr id="9" name="Rectangle 5">
            <a:extLst>
              <a:ext uri="{FF2B5EF4-FFF2-40B4-BE49-F238E27FC236}">
                <a16:creationId xmlns:a16="http://schemas.microsoft.com/office/drawing/2014/main" id="{07FA7A83-530F-514B-85DF-F3F85C7F559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RECICLADO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28 Flecha derecha">
            <a:extLst>
              <a:ext uri="{FF2B5EF4-FFF2-40B4-BE49-F238E27FC236}">
                <a16:creationId xmlns:a16="http://schemas.microsoft.com/office/drawing/2014/main" id="{3DDC340F-190E-2946-8975-69E4742D0196}"/>
              </a:ext>
            </a:extLst>
          </p:cNvPr>
          <p:cNvSpPr/>
          <p:nvPr/>
        </p:nvSpPr>
        <p:spPr>
          <a:xfrm>
            <a:off x="2987752" y="4093419"/>
            <a:ext cx="3168495" cy="340338"/>
          </a:xfrm>
          <a:prstGeom prst="rightArrow">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11" name="Google Shape;172;p11">
            <a:extLst>
              <a:ext uri="{FF2B5EF4-FFF2-40B4-BE49-F238E27FC236}">
                <a16:creationId xmlns:a16="http://schemas.microsoft.com/office/drawing/2014/main" id="{E38A13A1-5D4A-8C41-A81D-B04407B88908}"/>
              </a:ext>
            </a:extLst>
          </p:cNvPr>
          <p:cNvSpPr txBox="1"/>
          <p:nvPr/>
        </p:nvSpPr>
        <p:spPr>
          <a:xfrm>
            <a:off x="2975176" y="3847198"/>
            <a:ext cx="3134046"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1600" b="1" dirty="0">
                <a:solidFill>
                  <a:schemeClr val="dk1"/>
                </a:solidFill>
                <a:latin typeface="Calibri"/>
                <a:ea typeface="Calibri"/>
                <a:cs typeface="Calibri"/>
                <a:sym typeface="Calibri"/>
              </a:rPr>
              <a:t>RECICLADO</a:t>
            </a:r>
            <a:endParaRPr sz="1600" b="1"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4" name="Rectángulo 3">
            <a:extLst>
              <a:ext uri="{FF2B5EF4-FFF2-40B4-BE49-F238E27FC236}">
                <a16:creationId xmlns:a16="http://schemas.microsoft.com/office/drawing/2014/main" id="{672AF1E2-D5E2-AC45-B7D9-EDCEC7CC7D69}"/>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EDCD6412-42DC-9C41-999B-EA04BB13D7BB}"/>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Regular" charset="0"/>
                <a:cs typeface="Calibri"/>
              </a:rPr>
              <a:t>CLASIFICACIÓN</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LOS RESIDUOS</a:t>
            </a:r>
          </a:p>
        </p:txBody>
      </p:sp>
      <p:pic>
        <p:nvPicPr>
          <p:cNvPr id="6" name="Imagen 5">
            <a:extLst>
              <a:ext uri="{FF2B5EF4-FFF2-40B4-BE49-F238E27FC236}">
                <a16:creationId xmlns:a16="http://schemas.microsoft.com/office/drawing/2014/main" id="{EB65A04C-F929-9546-836F-2745CC3FFF25}"/>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3"/>
          <p:cNvSpPr txBox="1"/>
          <p:nvPr/>
        </p:nvSpPr>
        <p:spPr>
          <a:xfrm>
            <a:off x="503238" y="912813"/>
            <a:ext cx="7880490" cy="692497"/>
          </a:xfrm>
          <a:prstGeom prst="rect">
            <a:avLst/>
          </a:prstGeom>
          <a:noFill/>
          <a:ln>
            <a:noFill/>
          </a:ln>
        </p:spPr>
        <p:txBody>
          <a:bodyPr spcFirstLastPara="1" wrap="square" lIns="0" tIns="0" rIns="0" bIns="0" anchor="t" anchorCtr="0">
            <a:spAutoFit/>
          </a:bodyPr>
          <a:lstStyle/>
          <a:p>
            <a:pPr marL="177800" marR="0" lvl="0" indent="-166688" algn="l" rtl="0">
              <a:spcBef>
                <a:spcPts val="0"/>
              </a:spcBef>
              <a:spcAft>
                <a:spcPts val="0"/>
              </a:spcAft>
              <a:buClr>
                <a:srgbClr val="262626"/>
              </a:buClr>
              <a:buSzPct val="100000"/>
              <a:buFont typeface="Arial"/>
              <a:buChar char="•"/>
            </a:pPr>
            <a:r>
              <a:rPr lang="es-ES_tradnl" sz="1500" dirty="0">
                <a:solidFill>
                  <a:srgbClr val="262626"/>
                </a:solidFill>
                <a:latin typeface="Calibri"/>
                <a:ea typeface="Calibri"/>
                <a:cs typeface="Calibri"/>
                <a:sym typeface="Calibri"/>
              </a:rPr>
              <a:t>Según su composición (envases, papel y cartón, vidrio, etc.).</a:t>
            </a:r>
            <a:endParaRPr lang="es-ES_tradnl" sz="1500" dirty="0"/>
          </a:p>
          <a:p>
            <a:pPr marL="177800" marR="0" lvl="0" indent="-166688" algn="l" rtl="0">
              <a:spcBef>
                <a:spcPts val="0"/>
              </a:spcBef>
              <a:spcAft>
                <a:spcPts val="0"/>
              </a:spcAft>
              <a:buClr>
                <a:srgbClr val="262626"/>
              </a:buClr>
              <a:buSzPct val="100000"/>
              <a:buFont typeface="Arial"/>
              <a:buChar char="•"/>
            </a:pPr>
            <a:r>
              <a:rPr lang="es-ES_tradnl" sz="1500" dirty="0">
                <a:solidFill>
                  <a:srgbClr val="262626"/>
                </a:solidFill>
                <a:latin typeface="Calibri"/>
                <a:ea typeface="Calibri"/>
                <a:cs typeface="Calibri"/>
                <a:sym typeface="Calibri"/>
              </a:rPr>
              <a:t>Según su </a:t>
            </a:r>
            <a:r>
              <a:rPr lang="es-ES_tradnl" sz="1500" dirty="0" err="1">
                <a:solidFill>
                  <a:srgbClr val="262626"/>
                </a:solidFill>
                <a:latin typeface="Calibri"/>
                <a:ea typeface="Calibri"/>
                <a:cs typeface="Calibri"/>
                <a:sym typeface="Calibri"/>
              </a:rPr>
              <a:t>biodegradabilidad</a:t>
            </a:r>
            <a:r>
              <a:rPr lang="es-ES_tradnl" sz="1500" dirty="0">
                <a:solidFill>
                  <a:srgbClr val="262626"/>
                </a:solidFill>
                <a:latin typeface="Calibri"/>
                <a:ea typeface="Calibri"/>
                <a:cs typeface="Calibri"/>
                <a:sym typeface="Calibri"/>
              </a:rPr>
              <a:t> (orgánicos e inorgánicos).</a:t>
            </a:r>
            <a:endParaRPr lang="es-ES_tradnl" sz="1500" dirty="0"/>
          </a:p>
          <a:p>
            <a:pPr marL="177800" marR="0" lvl="0" indent="-166688" algn="l" rtl="0">
              <a:spcBef>
                <a:spcPts val="0"/>
              </a:spcBef>
              <a:spcAft>
                <a:spcPts val="0"/>
              </a:spcAft>
              <a:buClr>
                <a:srgbClr val="262626"/>
              </a:buClr>
              <a:buSzPct val="100000"/>
              <a:buFont typeface="Arial"/>
              <a:buChar char="•"/>
            </a:pPr>
            <a:r>
              <a:rPr lang="es-ES_tradnl" sz="1500" dirty="0">
                <a:solidFill>
                  <a:srgbClr val="262626"/>
                </a:solidFill>
                <a:latin typeface="Calibri"/>
                <a:ea typeface="Calibri"/>
                <a:cs typeface="Calibri"/>
                <a:sym typeface="Calibri"/>
              </a:rPr>
              <a:t>Según su origen (domiciliarios, industriales, hospitalarios, de construcción).</a:t>
            </a:r>
          </a:p>
        </p:txBody>
      </p:sp>
      <p:sp>
        <p:nvSpPr>
          <p:cNvPr id="5" name="Rectangle 5">
            <a:extLst>
              <a:ext uri="{FF2B5EF4-FFF2-40B4-BE49-F238E27FC236}">
                <a16:creationId xmlns:a16="http://schemas.microsoft.com/office/drawing/2014/main" id="{0225D004-F4D3-C147-A8C9-8A37321D83F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CLASIFICACIÓN DE LOS RESIDUOS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9" name="Grupo 28">
            <a:extLst>
              <a:ext uri="{FF2B5EF4-FFF2-40B4-BE49-F238E27FC236}">
                <a16:creationId xmlns:a16="http://schemas.microsoft.com/office/drawing/2014/main" id="{4396A224-B5A1-484A-A489-9A4B6BCB5B3A}"/>
              </a:ext>
            </a:extLst>
          </p:cNvPr>
          <p:cNvGrpSpPr/>
          <p:nvPr/>
        </p:nvGrpSpPr>
        <p:grpSpPr>
          <a:xfrm>
            <a:off x="1656413" y="2049559"/>
            <a:ext cx="5816184" cy="3046858"/>
            <a:chOff x="1656413" y="2049559"/>
            <a:chExt cx="5816184" cy="3046858"/>
          </a:xfrm>
        </p:grpSpPr>
        <p:grpSp>
          <p:nvGrpSpPr>
            <p:cNvPr id="25" name="Grupo 24">
              <a:extLst>
                <a:ext uri="{FF2B5EF4-FFF2-40B4-BE49-F238E27FC236}">
                  <a16:creationId xmlns:a16="http://schemas.microsoft.com/office/drawing/2014/main" id="{5FFC004D-CEC6-6746-A0BD-A5BE04D5BB2D}"/>
                </a:ext>
              </a:extLst>
            </p:cNvPr>
            <p:cNvGrpSpPr/>
            <p:nvPr/>
          </p:nvGrpSpPr>
          <p:grpSpPr>
            <a:xfrm>
              <a:off x="1656413" y="2049559"/>
              <a:ext cx="5816184" cy="1420664"/>
              <a:chOff x="1656413" y="2049559"/>
              <a:chExt cx="5816184" cy="1420664"/>
            </a:xfrm>
          </p:grpSpPr>
          <p:grpSp>
            <p:nvGrpSpPr>
              <p:cNvPr id="2" name="Grupo 1">
                <a:extLst>
                  <a:ext uri="{FF2B5EF4-FFF2-40B4-BE49-F238E27FC236}">
                    <a16:creationId xmlns:a16="http://schemas.microsoft.com/office/drawing/2014/main" id="{F7A4C04B-4288-BA46-B970-D15F592DD26E}"/>
                  </a:ext>
                </a:extLst>
              </p:cNvPr>
              <p:cNvGrpSpPr/>
              <p:nvPr/>
            </p:nvGrpSpPr>
            <p:grpSpPr>
              <a:xfrm>
                <a:off x="1759201" y="2049559"/>
                <a:ext cx="5509997" cy="1420664"/>
                <a:chOff x="1759201" y="2049559"/>
                <a:chExt cx="5509997" cy="1420664"/>
              </a:xfrm>
            </p:grpSpPr>
            <p:sp>
              <p:nvSpPr>
                <p:cNvPr id="6" name="Rectángulo redondeado 5">
                  <a:extLst>
                    <a:ext uri="{FF2B5EF4-FFF2-40B4-BE49-F238E27FC236}">
                      <a16:creationId xmlns:a16="http://schemas.microsoft.com/office/drawing/2014/main" id="{58DA6E8B-BF2D-4A44-9D7A-1CEF61B831C0}"/>
                    </a:ext>
                  </a:extLst>
                </p:cNvPr>
                <p:cNvSpPr/>
                <p:nvPr/>
              </p:nvSpPr>
              <p:spPr>
                <a:xfrm>
                  <a:off x="2681096" y="2049559"/>
                  <a:ext cx="878037" cy="1420664"/>
                </a:xfrm>
                <a:prstGeom prst="roundRect">
                  <a:avLst>
                    <a:gd name="adj" fmla="val 7659"/>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eaLnBrk="1" hangingPunct="1">
                    <a:defRPr/>
                  </a:pPr>
                  <a:r>
                    <a:rPr lang="es-PE" sz="1000" b="1" dirty="0">
                      <a:solidFill>
                        <a:schemeClr val="bg1"/>
                      </a:solidFill>
                      <a:latin typeface="Calibri" charset="0"/>
                      <a:ea typeface="Calibri" charset="0"/>
                      <a:cs typeface="Calibri" charset="0"/>
                    </a:rPr>
                    <a:t>NARANJA</a:t>
                  </a:r>
                </a:p>
              </p:txBody>
            </p:sp>
            <p:sp>
              <p:nvSpPr>
                <p:cNvPr id="8" name="Google Shape;186;p13">
                  <a:extLst>
                    <a:ext uri="{FF2B5EF4-FFF2-40B4-BE49-F238E27FC236}">
                      <a16:creationId xmlns:a16="http://schemas.microsoft.com/office/drawing/2014/main" id="{05AA5AD5-38EC-1F43-BB36-FB3E9D6C8809}"/>
                    </a:ext>
                  </a:extLst>
                </p:cNvPr>
                <p:cNvSpPr txBox="1"/>
                <p:nvPr/>
              </p:nvSpPr>
              <p:spPr>
                <a:xfrm>
                  <a:off x="2681096" y="2660515"/>
                  <a:ext cx="878037" cy="153888"/>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sz="1000" b="1" dirty="0">
                      <a:solidFill>
                        <a:srgbClr val="262626"/>
                      </a:solidFill>
                      <a:latin typeface="Calibri"/>
                      <a:ea typeface="Calibri"/>
                      <a:cs typeface="Calibri"/>
                      <a:sym typeface="Calibri"/>
                    </a:rPr>
                    <a:t>Orgánicos</a:t>
                  </a:r>
                  <a:endParaRPr sz="1000" b="1" dirty="0">
                    <a:solidFill>
                      <a:srgbClr val="262626"/>
                    </a:solidFill>
                    <a:latin typeface="Calibri"/>
                    <a:ea typeface="Calibri"/>
                    <a:cs typeface="Calibri"/>
                    <a:sym typeface="Calibri"/>
                  </a:endParaRPr>
                </a:p>
              </p:txBody>
            </p:sp>
            <p:sp>
              <p:nvSpPr>
                <p:cNvPr id="9" name="Google Shape;186;p13">
                  <a:extLst>
                    <a:ext uri="{FF2B5EF4-FFF2-40B4-BE49-F238E27FC236}">
                      <a16:creationId xmlns:a16="http://schemas.microsoft.com/office/drawing/2014/main" id="{977BC181-36DB-BE4B-BABF-F69F5875B0AD}"/>
                    </a:ext>
                  </a:extLst>
                </p:cNvPr>
                <p:cNvSpPr txBox="1"/>
                <p:nvPr/>
              </p:nvSpPr>
              <p:spPr>
                <a:xfrm>
                  <a:off x="2681096" y="3152844"/>
                  <a:ext cx="878037" cy="215444"/>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b="1" dirty="0">
                      <a:solidFill>
                        <a:srgbClr val="262626"/>
                      </a:solidFill>
                      <a:latin typeface="Calibri"/>
                      <a:ea typeface="Calibri"/>
                      <a:cs typeface="Calibri"/>
                      <a:sym typeface="Calibri"/>
                    </a:rPr>
                    <a:t>2</a:t>
                  </a:r>
                  <a:endParaRPr b="1" dirty="0">
                    <a:solidFill>
                      <a:srgbClr val="262626"/>
                    </a:solidFill>
                    <a:latin typeface="Calibri"/>
                    <a:ea typeface="Calibri"/>
                    <a:cs typeface="Calibri"/>
                    <a:sym typeface="Calibri"/>
                  </a:endParaRPr>
                </a:p>
              </p:txBody>
            </p:sp>
            <p:sp>
              <p:nvSpPr>
                <p:cNvPr id="10" name="Rectángulo redondeado 9">
                  <a:extLst>
                    <a:ext uri="{FF2B5EF4-FFF2-40B4-BE49-F238E27FC236}">
                      <a16:creationId xmlns:a16="http://schemas.microsoft.com/office/drawing/2014/main" id="{8DFD4E4B-0368-2748-9837-94AE697FDCAE}"/>
                    </a:ext>
                  </a:extLst>
                </p:cNvPr>
                <p:cNvSpPr/>
                <p:nvPr/>
              </p:nvSpPr>
              <p:spPr>
                <a:xfrm>
                  <a:off x="1759201" y="2049559"/>
                  <a:ext cx="878037" cy="1420664"/>
                </a:xfrm>
                <a:prstGeom prst="roundRect">
                  <a:avLst>
                    <a:gd name="adj" fmla="val 765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eaLnBrk="1" hangingPunct="1">
                    <a:defRPr/>
                  </a:pPr>
                  <a:r>
                    <a:rPr lang="es-PE" sz="1000" b="1" dirty="0">
                      <a:solidFill>
                        <a:schemeClr val="bg1"/>
                      </a:solidFill>
                      <a:latin typeface="Calibri" charset="0"/>
                      <a:ea typeface="Calibri" charset="0"/>
                      <a:cs typeface="Calibri" charset="0"/>
                    </a:rPr>
                    <a:t>GRIS</a:t>
                  </a:r>
                </a:p>
              </p:txBody>
            </p:sp>
            <p:sp>
              <p:nvSpPr>
                <p:cNvPr id="11" name="Google Shape;186;p13">
                  <a:extLst>
                    <a:ext uri="{FF2B5EF4-FFF2-40B4-BE49-F238E27FC236}">
                      <a16:creationId xmlns:a16="http://schemas.microsoft.com/office/drawing/2014/main" id="{9BF8DA9F-FA09-E24B-A814-552452D304FC}"/>
                    </a:ext>
                  </a:extLst>
                </p:cNvPr>
                <p:cNvSpPr txBox="1"/>
                <p:nvPr/>
              </p:nvSpPr>
              <p:spPr>
                <a:xfrm>
                  <a:off x="1759201" y="2660515"/>
                  <a:ext cx="878037" cy="307777"/>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sz="1000" b="1" dirty="0">
                      <a:solidFill>
                        <a:srgbClr val="262626"/>
                      </a:solidFill>
                      <a:latin typeface="Calibri"/>
                      <a:ea typeface="Calibri"/>
                      <a:cs typeface="Calibri"/>
                      <a:sym typeface="Calibri"/>
                    </a:rPr>
                    <a:t>Desechos en general</a:t>
                  </a:r>
                  <a:endParaRPr sz="1000" b="1" dirty="0">
                    <a:solidFill>
                      <a:srgbClr val="262626"/>
                    </a:solidFill>
                    <a:latin typeface="Calibri"/>
                    <a:ea typeface="Calibri"/>
                    <a:cs typeface="Calibri"/>
                    <a:sym typeface="Calibri"/>
                  </a:endParaRPr>
                </a:p>
              </p:txBody>
            </p:sp>
            <p:sp>
              <p:nvSpPr>
                <p:cNvPr id="12" name="Google Shape;186;p13">
                  <a:extLst>
                    <a:ext uri="{FF2B5EF4-FFF2-40B4-BE49-F238E27FC236}">
                      <a16:creationId xmlns:a16="http://schemas.microsoft.com/office/drawing/2014/main" id="{F73C0E91-A9A4-B34A-91A3-8C1B5B3AEF18}"/>
                    </a:ext>
                  </a:extLst>
                </p:cNvPr>
                <p:cNvSpPr txBox="1"/>
                <p:nvPr/>
              </p:nvSpPr>
              <p:spPr>
                <a:xfrm>
                  <a:off x="1759201" y="3152844"/>
                  <a:ext cx="878037" cy="215444"/>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b="1" dirty="0">
                      <a:solidFill>
                        <a:srgbClr val="262626"/>
                      </a:solidFill>
                      <a:latin typeface="Calibri"/>
                      <a:ea typeface="Calibri"/>
                      <a:cs typeface="Calibri"/>
                      <a:sym typeface="Calibri"/>
                    </a:rPr>
                    <a:t>1</a:t>
                  </a:r>
                  <a:endParaRPr b="1" dirty="0">
                    <a:solidFill>
                      <a:srgbClr val="262626"/>
                    </a:solidFill>
                    <a:latin typeface="Calibri"/>
                    <a:ea typeface="Calibri"/>
                    <a:cs typeface="Calibri"/>
                    <a:sym typeface="Calibri"/>
                  </a:endParaRPr>
                </a:p>
              </p:txBody>
            </p:sp>
            <p:sp>
              <p:nvSpPr>
                <p:cNvPr id="13" name="Rectángulo redondeado 12">
                  <a:extLst>
                    <a:ext uri="{FF2B5EF4-FFF2-40B4-BE49-F238E27FC236}">
                      <a16:creationId xmlns:a16="http://schemas.microsoft.com/office/drawing/2014/main" id="{750FDF9B-84D1-5A4A-8D9C-24379AD1244D}"/>
                    </a:ext>
                  </a:extLst>
                </p:cNvPr>
                <p:cNvSpPr/>
                <p:nvPr/>
              </p:nvSpPr>
              <p:spPr>
                <a:xfrm>
                  <a:off x="3610486" y="2049559"/>
                  <a:ext cx="878037" cy="1420664"/>
                </a:xfrm>
                <a:prstGeom prst="roundRect">
                  <a:avLst>
                    <a:gd name="adj" fmla="val 7659"/>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eaLnBrk="1" hangingPunct="1">
                    <a:defRPr/>
                  </a:pPr>
                  <a:r>
                    <a:rPr lang="es-PE" sz="1000" b="1" dirty="0">
                      <a:solidFill>
                        <a:schemeClr val="bg1"/>
                      </a:solidFill>
                      <a:latin typeface="Calibri" charset="0"/>
                      <a:ea typeface="Calibri" charset="0"/>
                      <a:cs typeface="Calibri" charset="0"/>
                    </a:rPr>
                    <a:t>VERDE</a:t>
                  </a:r>
                </a:p>
              </p:txBody>
            </p:sp>
            <p:sp>
              <p:nvSpPr>
                <p:cNvPr id="14" name="Google Shape;186;p13">
                  <a:extLst>
                    <a:ext uri="{FF2B5EF4-FFF2-40B4-BE49-F238E27FC236}">
                      <a16:creationId xmlns:a16="http://schemas.microsoft.com/office/drawing/2014/main" id="{0C1BB1C4-883D-F848-8908-C8EF7FDBA064}"/>
                    </a:ext>
                  </a:extLst>
                </p:cNvPr>
                <p:cNvSpPr txBox="1"/>
                <p:nvPr/>
              </p:nvSpPr>
              <p:spPr>
                <a:xfrm>
                  <a:off x="3610486" y="2660515"/>
                  <a:ext cx="878037" cy="307777"/>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sz="1000" b="1" dirty="0">
                      <a:solidFill>
                        <a:srgbClr val="262626"/>
                      </a:solidFill>
                      <a:latin typeface="Calibri"/>
                      <a:ea typeface="Calibri"/>
                      <a:cs typeface="Calibri"/>
                      <a:sym typeface="Calibri"/>
                    </a:rPr>
                    <a:t>Envases de</a:t>
                  </a:r>
                </a:p>
                <a:p>
                  <a:pPr marL="11112" marR="0" lvl="0" algn="ctr" rtl="0">
                    <a:spcBef>
                      <a:spcPts val="0"/>
                    </a:spcBef>
                    <a:spcAft>
                      <a:spcPts val="0"/>
                    </a:spcAft>
                    <a:buClr>
                      <a:srgbClr val="262626"/>
                    </a:buClr>
                    <a:buSzPts val="1600"/>
                  </a:pPr>
                  <a:r>
                    <a:rPr lang="es-ES" sz="1000" b="1" dirty="0">
                      <a:solidFill>
                        <a:srgbClr val="262626"/>
                      </a:solidFill>
                      <a:latin typeface="Calibri"/>
                      <a:ea typeface="Calibri"/>
                      <a:cs typeface="Calibri"/>
                      <a:sym typeface="Calibri"/>
                    </a:rPr>
                    <a:t>Vidrio</a:t>
                  </a:r>
                  <a:endParaRPr sz="1000" b="1" dirty="0">
                    <a:solidFill>
                      <a:srgbClr val="262626"/>
                    </a:solidFill>
                    <a:latin typeface="Calibri"/>
                    <a:ea typeface="Calibri"/>
                    <a:cs typeface="Calibri"/>
                    <a:sym typeface="Calibri"/>
                  </a:endParaRPr>
                </a:p>
              </p:txBody>
            </p:sp>
            <p:sp>
              <p:nvSpPr>
                <p:cNvPr id="15" name="Google Shape;186;p13">
                  <a:extLst>
                    <a:ext uri="{FF2B5EF4-FFF2-40B4-BE49-F238E27FC236}">
                      <a16:creationId xmlns:a16="http://schemas.microsoft.com/office/drawing/2014/main" id="{E1CA9E91-E1B8-2146-9883-E8A9AC9F2E40}"/>
                    </a:ext>
                  </a:extLst>
                </p:cNvPr>
                <p:cNvSpPr txBox="1"/>
                <p:nvPr/>
              </p:nvSpPr>
              <p:spPr>
                <a:xfrm>
                  <a:off x="3610486" y="3152844"/>
                  <a:ext cx="878037" cy="215444"/>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b="1" dirty="0">
                      <a:solidFill>
                        <a:srgbClr val="262626"/>
                      </a:solidFill>
                      <a:latin typeface="Calibri"/>
                      <a:ea typeface="Calibri"/>
                      <a:cs typeface="Calibri"/>
                      <a:sym typeface="Calibri"/>
                    </a:rPr>
                    <a:t>3</a:t>
                  </a:r>
                  <a:endParaRPr b="1" dirty="0">
                    <a:solidFill>
                      <a:srgbClr val="262626"/>
                    </a:solidFill>
                    <a:latin typeface="Calibri"/>
                    <a:ea typeface="Calibri"/>
                    <a:cs typeface="Calibri"/>
                    <a:sym typeface="Calibri"/>
                  </a:endParaRPr>
                </a:p>
              </p:txBody>
            </p:sp>
            <p:sp>
              <p:nvSpPr>
                <p:cNvPr id="16" name="Rectángulo redondeado 15">
                  <a:extLst>
                    <a:ext uri="{FF2B5EF4-FFF2-40B4-BE49-F238E27FC236}">
                      <a16:creationId xmlns:a16="http://schemas.microsoft.com/office/drawing/2014/main" id="{08F7819E-56C2-C642-B775-1AFF6A2F116E}"/>
                    </a:ext>
                  </a:extLst>
                </p:cNvPr>
                <p:cNvSpPr/>
                <p:nvPr/>
              </p:nvSpPr>
              <p:spPr>
                <a:xfrm>
                  <a:off x="4532381" y="2049559"/>
                  <a:ext cx="878037" cy="1420664"/>
                </a:xfrm>
                <a:prstGeom prst="roundRect">
                  <a:avLst>
                    <a:gd name="adj" fmla="val 7659"/>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eaLnBrk="1" hangingPunct="1">
                    <a:defRPr/>
                  </a:pPr>
                  <a:r>
                    <a:rPr lang="es-PE" sz="1000" b="1" dirty="0">
                      <a:solidFill>
                        <a:schemeClr val="bg1"/>
                      </a:solidFill>
                      <a:latin typeface="Calibri" charset="0"/>
                      <a:ea typeface="Calibri" charset="0"/>
                      <a:cs typeface="Calibri" charset="0"/>
                    </a:rPr>
                    <a:t>AMARILLO</a:t>
                  </a:r>
                </a:p>
              </p:txBody>
            </p:sp>
            <p:sp>
              <p:nvSpPr>
                <p:cNvPr id="17" name="Google Shape;186;p13">
                  <a:extLst>
                    <a:ext uri="{FF2B5EF4-FFF2-40B4-BE49-F238E27FC236}">
                      <a16:creationId xmlns:a16="http://schemas.microsoft.com/office/drawing/2014/main" id="{E19869DA-3852-7047-9EAD-182E3FC4CAD3}"/>
                    </a:ext>
                  </a:extLst>
                </p:cNvPr>
                <p:cNvSpPr txBox="1"/>
                <p:nvPr/>
              </p:nvSpPr>
              <p:spPr>
                <a:xfrm>
                  <a:off x="4532381" y="2529058"/>
                  <a:ext cx="878037" cy="461665"/>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sz="1000" b="1" dirty="0">
                      <a:solidFill>
                        <a:srgbClr val="262626"/>
                      </a:solidFill>
                      <a:latin typeface="Calibri"/>
                      <a:ea typeface="Calibri"/>
                      <a:cs typeface="Calibri"/>
                      <a:sym typeface="Calibri"/>
                    </a:rPr>
                    <a:t>Plástico y envase Metálicos</a:t>
                  </a:r>
                  <a:endParaRPr sz="1000" b="1" dirty="0">
                    <a:solidFill>
                      <a:srgbClr val="262626"/>
                    </a:solidFill>
                    <a:latin typeface="Calibri"/>
                    <a:ea typeface="Calibri"/>
                    <a:cs typeface="Calibri"/>
                    <a:sym typeface="Calibri"/>
                  </a:endParaRPr>
                </a:p>
              </p:txBody>
            </p:sp>
            <p:sp>
              <p:nvSpPr>
                <p:cNvPr id="18" name="Google Shape;186;p13">
                  <a:extLst>
                    <a:ext uri="{FF2B5EF4-FFF2-40B4-BE49-F238E27FC236}">
                      <a16:creationId xmlns:a16="http://schemas.microsoft.com/office/drawing/2014/main" id="{87DCB4CF-B7DA-0C47-8F5B-8EBCBFEC8B34}"/>
                    </a:ext>
                  </a:extLst>
                </p:cNvPr>
                <p:cNvSpPr txBox="1"/>
                <p:nvPr/>
              </p:nvSpPr>
              <p:spPr>
                <a:xfrm>
                  <a:off x="4532381" y="3152844"/>
                  <a:ext cx="878037" cy="215444"/>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b="1" dirty="0">
                      <a:solidFill>
                        <a:srgbClr val="262626"/>
                      </a:solidFill>
                      <a:latin typeface="Calibri"/>
                      <a:ea typeface="Calibri"/>
                      <a:cs typeface="Calibri"/>
                      <a:sym typeface="Calibri"/>
                    </a:rPr>
                    <a:t>4</a:t>
                  </a:r>
                  <a:endParaRPr b="1" dirty="0">
                    <a:solidFill>
                      <a:srgbClr val="262626"/>
                    </a:solidFill>
                    <a:latin typeface="Calibri"/>
                    <a:ea typeface="Calibri"/>
                    <a:cs typeface="Calibri"/>
                    <a:sym typeface="Calibri"/>
                  </a:endParaRPr>
                </a:p>
              </p:txBody>
            </p:sp>
            <p:sp>
              <p:nvSpPr>
                <p:cNvPr id="19" name="Rectángulo redondeado 18">
                  <a:extLst>
                    <a:ext uri="{FF2B5EF4-FFF2-40B4-BE49-F238E27FC236}">
                      <a16:creationId xmlns:a16="http://schemas.microsoft.com/office/drawing/2014/main" id="{BB3B75B9-3B72-8346-B183-D8BA3AA59B03}"/>
                    </a:ext>
                  </a:extLst>
                </p:cNvPr>
                <p:cNvSpPr/>
                <p:nvPr/>
              </p:nvSpPr>
              <p:spPr>
                <a:xfrm>
                  <a:off x="5461771" y="2049559"/>
                  <a:ext cx="878037" cy="1420664"/>
                </a:xfrm>
                <a:prstGeom prst="roundRect">
                  <a:avLst>
                    <a:gd name="adj" fmla="val 7659"/>
                  </a:avLst>
                </a:prstGeom>
                <a:solidFill>
                  <a:srgbClr val="3FA9F6"/>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eaLnBrk="1" hangingPunct="1">
                    <a:defRPr/>
                  </a:pPr>
                  <a:r>
                    <a:rPr lang="es-PE" sz="1000" b="1" dirty="0">
                      <a:solidFill>
                        <a:schemeClr val="bg1"/>
                      </a:solidFill>
                      <a:latin typeface="Calibri" charset="0"/>
                      <a:ea typeface="Calibri" charset="0"/>
                      <a:cs typeface="Calibri" charset="0"/>
                    </a:rPr>
                    <a:t>AZUL</a:t>
                  </a:r>
                </a:p>
              </p:txBody>
            </p:sp>
            <p:sp>
              <p:nvSpPr>
                <p:cNvPr id="20" name="Google Shape;186;p13">
                  <a:extLst>
                    <a:ext uri="{FF2B5EF4-FFF2-40B4-BE49-F238E27FC236}">
                      <a16:creationId xmlns:a16="http://schemas.microsoft.com/office/drawing/2014/main" id="{A0027E7E-2D74-0043-9225-E7769ABDA440}"/>
                    </a:ext>
                  </a:extLst>
                </p:cNvPr>
                <p:cNvSpPr txBox="1"/>
                <p:nvPr/>
              </p:nvSpPr>
              <p:spPr>
                <a:xfrm>
                  <a:off x="5461771" y="2688383"/>
                  <a:ext cx="878037" cy="153888"/>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sz="1000" b="1" dirty="0">
                      <a:solidFill>
                        <a:srgbClr val="262626"/>
                      </a:solidFill>
                      <a:latin typeface="Calibri"/>
                      <a:ea typeface="Calibri"/>
                      <a:cs typeface="Calibri"/>
                      <a:sym typeface="Calibri"/>
                    </a:rPr>
                    <a:t>Papel</a:t>
                  </a:r>
                  <a:endParaRPr sz="1000" b="1" dirty="0">
                    <a:solidFill>
                      <a:srgbClr val="262626"/>
                    </a:solidFill>
                    <a:latin typeface="Calibri"/>
                    <a:ea typeface="Calibri"/>
                    <a:cs typeface="Calibri"/>
                    <a:sym typeface="Calibri"/>
                  </a:endParaRPr>
                </a:p>
              </p:txBody>
            </p:sp>
            <p:sp>
              <p:nvSpPr>
                <p:cNvPr id="21" name="Google Shape;186;p13">
                  <a:extLst>
                    <a:ext uri="{FF2B5EF4-FFF2-40B4-BE49-F238E27FC236}">
                      <a16:creationId xmlns:a16="http://schemas.microsoft.com/office/drawing/2014/main" id="{08F33CFE-5A52-1E4F-8E9F-F1A23D7B8E38}"/>
                    </a:ext>
                  </a:extLst>
                </p:cNvPr>
                <p:cNvSpPr txBox="1"/>
                <p:nvPr/>
              </p:nvSpPr>
              <p:spPr>
                <a:xfrm>
                  <a:off x="5461771" y="3152844"/>
                  <a:ext cx="878037" cy="215444"/>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b="1" dirty="0">
                      <a:solidFill>
                        <a:srgbClr val="262626"/>
                      </a:solidFill>
                      <a:latin typeface="Calibri"/>
                      <a:ea typeface="Calibri"/>
                      <a:cs typeface="Calibri"/>
                      <a:sym typeface="Calibri"/>
                    </a:rPr>
                    <a:t>5</a:t>
                  </a:r>
                  <a:endParaRPr b="1" dirty="0">
                    <a:solidFill>
                      <a:srgbClr val="262626"/>
                    </a:solidFill>
                    <a:latin typeface="Calibri"/>
                    <a:ea typeface="Calibri"/>
                    <a:cs typeface="Calibri"/>
                    <a:sym typeface="Calibri"/>
                  </a:endParaRPr>
                </a:p>
              </p:txBody>
            </p:sp>
            <p:sp>
              <p:nvSpPr>
                <p:cNvPr id="22" name="Rectángulo redondeado 21">
                  <a:extLst>
                    <a:ext uri="{FF2B5EF4-FFF2-40B4-BE49-F238E27FC236}">
                      <a16:creationId xmlns:a16="http://schemas.microsoft.com/office/drawing/2014/main" id="{3B7C418B-FD92-8C47-B454-6F59F814117E}"/>
                    </a:ext>
                  </a:extLst>
                </p:cNvPr>
                <p:cNvSpPr/>
                <p:nvPr/>
              </p:nvSpPr>
              <p:spPr>
                <a:xfrm>
                  <a:off x="6391161" y="2049559"/>
                  <a:ext cx="878037" cy="1420664"/>
                </a:xfrm>
                <a:prstGeom prst="roundRect">
                  <a:avLst>
                    <a:gd name="adj" fmla="val 7659"/>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eaLnBrk="1" hangingPunct="1">
                    <a:defRPr/>
                  </a:pPr>
                  <a:r>
                    <a:rPr lang="es-PE" sz="1000" b="1" dirty="0">
                      <a:solidFill>
                        <a:schemeClr val="bg1"/>
                      </a:solidFill>
                      <a:latin typeface="Calibri" charset="0"/>
                      <a:ea typeface="Calibri" charset="0"/>
                      <a:cs typeface="Calibri" charset="0"/>
                    </a:rPr>
                    <a:t>ROJO</a:t>
                  </a:r>
                </a:p>
              </p:txBody>
            </p:sp>
            <p:sp>
              <p:nvSpPr>
                <p:cNvPr id="23" name="Google Shape;186;p13">
                  <a:extLst>
                    <a:ext uri="{FF2B5EF4-FFF2-40B4-BE49-F238E27FC236}">
                      <a16:creationId xmlns:a16="http://schemas.microsoft.com/office/drawing/2014/main" id="{8A8F3B8A-53FF-5440-82A4-4055C83ED267}"/>
                    </a:ext>
                  </a:extLst>
                </p:cNvPr>
                <p:cNvSpPr txBox="1"/>
                <p:nvPr/>
              </p:nvSpPr>
              <p:spPr>
                <a:xfrm>
                  <a:off x="6391161" y="2688383"/>
                  <a:ext cx="878037" cy="307777"/>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sz="1000" b="1" dirty="0">
                      <a:solidFill>
                        <a:srgbClr val="262626"/>
                      </a:solidFill>
                      <a:latin typeface="Calibri"/>
                      <a:ea typeface="Calibri"/>
                      <a:cs typeface="Calibri"/>
                      <a:sym typeface="Calibri"/>
                    </a:rPr>
                    <a:t>Hospitalarios</a:t>
                  </a:r>
                </a:p>
                <a:p>
                  <a:pPr marL="11112" marR="0" lvl="0" algn="ctr" rtl="0">
                    <a:spcBef>
                      <a:spcPts val="0"/>
                    </a:spcBef>
                    <a:spcAft>
                      <a:spcPts val="0"/>
                    </a:spcAft>
                    <a:buClr>
                      <a:srgbClr val="262626"/>
                    </a:buClr>
                    <a:buSzPts val="1600"/>
                  </a:pPr>
                  <a:r>
                    <a:rPr lang="es-ES" sz="1000" b="1" dirty="0">
                      <a:solidFill>
                        <a:srgbClr val="262626"/>
                      </a:solidFill>
                      <a:latin typeface="Calibri"/>
                      <a:ea typeface="Calibri"/>
                      <a:cs typeface="Calibri"/>
                      <a:sym typeface="Calibri"/>
                    </a:rPr>
                    <a:t>infecciosos</a:t>
                  </a:r>
                  <a:endParaRPr sz="1000" b="1" dirty="0">
                    <a:solidFill>
                      <a:srgbClr val="262626"/>
                    </a:solidFill>
                    <a:latin typeface="Calibri"/>
                    <a:ea typeface="Calibri"/>
                    <a:cs typeface="Calibri"/>
                    <a:sym typeface="Calibri"/>
                  </a:endParaRPr>
                </a:p>
              </p:txBody>
            </p:sp>
            <p:sp>
              <p:nvSpPr>
                <p:cNvPr id="24" name="Google Shape;186;p13">
                  <a:extLst>
                    <a:ext uri="{FF2B5EF4-FFF2-40B4-BE49-F238E27FC236}">
                      <a16:creationId xmlns:a16="http://schemas.microsoft.com/office/drawing/2014/main" id="{4D037E9A-B6A2-8642-ABAB-AF773E918EA6}"/>
                    </a:ext>
                  </a:extLst>
                </p:cNvPr>
                <p:cNvSpPr txBox="1"/>
                <p:nvPr/>
              </p:nvSpPr>
              <p:spPr>
                <a:xfrm>
                  <a:off x="6391161" y="3152844"/>
                  <a:ext cx="878037" cy="215444"/>
                </a:xfrm>
                <a:prstGeom prst="rect">
                  <a:avLst/>
                </a:prstGeom>
                <a:noFill/>
                <a:ln>
                  <a:noFill/>
                </a:ln>
              </p:spPr>
              <p:txBody>
                <a:bodyPr spcFirstLastPara="1" wrap="square" lIns="0" tIns="0" rIns="0" bIns="0" anchor="t" anchorCtr="0">
                  <a:spAutoFit/>
                </a:bodyPr>
                <a:lstStyle/>
                <a:p>
                  <a:pPr marL="11112" marR="0" lvl="0" algn="ctr" rtl="0">
                    <a:spcBef>
                      <a:spcPts val="0"/>
                    </a:spcBef>
                    <a:spcAft>
                      <a:spcPts val="0"/>
                    </a:spcAft>
                    <a:buClr>
                      <a:srgbClr val="262626"/>
                    </a:buClr>
                    <a:buSzPts val="1600"/>
                  </a:pPr>
                  <a:r>
                    <a:rPr lang="es-ES" b="1" dirty="0">
                      <a:solidFill>
                        <a:srgbClr val="262626"/>
                      </a:solidFill>
                      <a:latin typeface="Calibri"/>
                      <a:ea typeface="Calibri"/>
                      <a:cs typeface="Calibri"/>
                      <a:sym typeface="Calibri"/>
                    </a:rPr>
                    <a:t>6</a:t>
                  </a:r>
                  <a:endParaRPr b="1" dirty="0">
                    <a:solidFill>
                      <a:srgbClr val="262626"/>
                    </a:solidFill>
                    <a:latin typeface="Calibri"/>
                    <a:ea typeface="Calibri"/>
                    <a:cs typeface="Calibri"/>
                    <a:sym typeface="Calibri"/>
                  </a:endParaRPr>
                </a:p>
              </p:txBody>
            </p:sp>
          </p:grpSp>
          <p:cxnSp>
            <p:nvCxnSpPr>
              <p:cNvPr id="4" name="Conector recto 3">
                <a:extLst>
                  <a:ext uri="{FF2B5EF4-FFF2-40B4-BE49-F238E27FC236}">
                    <a16:creationId xmlns:a16="http://schemas.microsoft.com/office/drawing/2014/main" id="{11773E81-C944-FE40-A3D9-ECECA19ADC66}"/>
                  </a:ext>
                </a:extLst>
              </p:cNvPr>
              <p:cNvCxnSpPr/>
              <p:nvPr/>
            </p:nvCxnSpPr>
            <p:spPr>
              <a:xfrm>
                <a:off x="1656413" y="2435902"/>
                <a:ext cx="5816184" cy="0"/>
              </a:xfrm>
              <a:prstGeom prst="line">
                <a:avLst/>
              </a:prstGeom>
              <a:ln w="15875">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76D35E30-043E-B74C-8233-87EE359CDC09}"/>
                  </a:ext>
                </a:extLst>
              </p:cNvPr>
              <p:cNvCxnSpPr/>
              <p:nvPr/>
            </p:nvCxnSpPr>
            <p:spPr>
              <a:xfrm>
                <a:off x="1656413" y="3057993"/>
                <a:ext cx="5816184" cy="0"/>
              </a:xfrm>
              <a:prstGeom prst="line">
                <a:avLst/>
              </a:prstGeom>
              <a:ln w="15875">
                <a:solidFill>
                  <a:schemeClr val="bg1"/>
                </a:solidFill>
              </a:ln>
              <a:effectLst/>
            </p:spPr>
            <p:style>
              <a:lnRef idx="1">
                <a:schemeClr val="accent1"/>
              </a:lnRef>
              <a:fillRef idx="0">
                <a:schemeClr val="accent1"/>
              </a:fillRef>
              <a:effectRef idx="0">
                <a:schemeClr val="accent1"/>
              </a:effectRef>
              <a:fontRef idx="minor">
                <a:schemeClr val="tx1"/>
              </a:fontRef>
            </p:style>
          </p:cxnSp>
        </p:grpSp>
        <p:pic>
          <p:nvPicPr>
            <p:cNvPr id="28" name="Imagen 27">
              <a:extLst>
                <a:ext uri="{FF2B5EF4-FFF2-40B4-BE49-F238E27FC236}">
                  <a16:creationId xmlns:a16="http://schemas.microsoft.com/office/drawing/2014/main" id="{C75BADF4-12AB-4F45-BA45-36BBA356266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91161" y="3668060"/>
              <a:ext cx="876924" cy="1334125"/>
            </a:xfrm>
            <a:prstGeom prst="rect">
              <a:avLst/>
            </a:prstGeom>
          </p:spPr>
        </p:pic>
        <p:pic>
          <p:nvPicPr>
            <p:cNvPr id="31" name="Imagen 30">
              <a:extLst>
                <a:ext uri="{FF2B5EF4-FFF2-40B4-BE49-F238E27FC236}">
                  <a16:creationId xmlns:a16="http://schemas.microsoft.com/office/drawing/2014/main" id="{29B81AC3-CE1A-E04E-9ACD-6F97D61B3CC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49275" y="3559924"/>
              <a:ext cx="878037" cy="1536493"/>
            </a:xfrm>
            <a:prstGeom prst="rect">
              <a:avLst/>
            </a:prstGeom>
          </p:spPr>
        </p:pic>
        <p:pic>
          <p:nvPicPr>
            <p:cNvPr id="32" name="Imagen 31">
              <a:extLst>
                <a:ext uri="{FF2B5EF4-FFF2-40B4-BE49-F238E27FC236}">
                  <a16:creationId xmlns:a16="http://schemas.microsoft.com/office/drawing/2014/main" id="{048AC4EA-E529-2745-80F4-89D6B1C4A9E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693374" y="3589643"/>
              <a:ext cx="865759" cy="1382999"/>
            </a:xfrm>
            <a:prstGeom prst="rect">
              <a:avLst/>
            </a:prstGeom>
          </p:spPr>
        </p:pic>
        <p:pic>
          <p:nvPicPr>
            <p:cNvPr id="33" name="Imagen 32">
              <a:extLst>
                <a:ext uri="{FF2B5EF4-FFF2-40B4-BE49-F238E27FC236}">
                  <a16:creationId xmlns:a16="http://schemas.microsoft.com/office/drawing/2014/main" id="{14AA0C2D-E440-DD4F-A918-3B255E60CB1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625557" y="3626932"/>
              <a:ext cx="862966" cy="1357943"/>
            </a:xfrm>
            <a:prstGeom prst="rect">
              <a:avLst/>
            </a:prstGeom>
          </p:spPr>
        </p:pic>
        <p:pic>
          <p:nvPicPr>
            <p:cNvPr id="34" name="Imagen 33">
              <a:extLst>
                <a:ext uri="{FF2B5EF4-FFF2-40B4-BE49-F238E27FC236}">
                  <a16:creationId xmlns:a16="http://schemas.microsoft.com/office/drawing/2014/main" id="{8A0A0D64-B933-D24C-9C08-79365DE2A4D6}"/>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547452" y="3602170"/>
              <a:ext cx="862966" cy="1357943"/>
            </a:xfrm>
            <a:prstGeom prst="rect">
              <a:avLst/>
            </a:prstGeom>
          </p:spPr>
        </p:pic>
        <p:pic>
          <p:nvPicPr>
            <p:cNvPr id="35" name="Imagen 34">
              <a:extLst>
                <a:ext uri="{FF2B5EF4-FFF2-40B4-BE49-F238E27FC236}">
                  <a16:creationId xmlns:a16="http://schemas.microsoft.com/office/drawing/2014/main" id="{41D7AF93-8420-0549-BE8A-C1BEC47EBB29}"/>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482100" y="3633991"/>
              <a:ext cx="857708" cy="13716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4" name="Rectángulo 3">
            <a:extLst>
              <a:ext uri="{FF2B5EF4-FFF2-40B4-BE49-F238E27FC236}">
                <a16:creationId xmlns:a16="http://schemas.microsoft.com/office/drawing/2014/main" id="{48E565CE-C0D5-3D48-9D3C-C5586448462E}"/>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ECB9B968-1CCB-EA4E-A850-9F3C68419B9B}"/>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Regular" charset="0"/>
                <a:cs typeface="Calibri"/>
              </a:rPr>
              <a:t>LAS 3 R DEL</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RECICLADO</a:t>
            </a:r>
          </a:p>
        </p:txBody>
      </p:sp>
      <p:pic>
        <p:nvPicPr>
          <p:cNvPr id="6" name="Imagen 5">
            <a:extLst>
              <a:ext uri="{FF2B5EF4-FFF2-40B4-BE49-F238E27FC236}">
                <a16:creationId xmlns:a16="http://schemas.microsoft.com/office/drawing/2014/main" id="{7E452230-6040-874D-952E-A6B714CC2E75}"/>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5"/>
          <p:cNvSpPr txBox="1"/>
          <p:nvPr/>
        </p:nvSpPr>
        <p:spPr>
          <a:xfrm>
            <a:off x="503237" y="912813"/>
            <a:ext cx="7880490" cy="569387"/>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REDUCIR, REUTILIZAR Y RECICLAR</a:t>
            </a:r>
            <a:endParaRPr sz="1600" b="1" dirty="0">
              <a:solidFill>
                <a:srgbClr val="262626"/>
              </a:solidFill>
              <a:latin typeface="Calibri"/>
              <a:ea typeface="Calibri"/>
              <a:cs typeface="Calibri"/>
              <a:sym typeface="Calibri"/>
            </a:endParaRPr>
          </a:p>
          <a:p>
            <a:pPr marL="11725" marR="0" lvl="0" indent="0" algn="l" rtl="0">
              <a:spcBef>
                <a:spcPts val="0"/>
              </a:spcBef>
              <a:spcAft>
                <a:spcPts val="0"/>
              </a:spcAft>
              <a:buNone/>
            </a:pPr>
            <a:r>
              <a:rPr lang="es-ES" sz="1600" dirty="0">
                <a:solidFill>
                  <a:srgbClr val="262626"/>
                </a:solidFill>
                <a:latin typeface="Calibri"/>
                <a:ea typeface="Calibri"/>
                <a:cs typeface="Calibri"/>
                <a:sym typeface="Calibri"/>
              </a:rPr>
              <a:t>Es la norma básica del consumo responsable. Cada una cumple una función muy diferente.</a:t>
            </a:r>
            <a:endParaRPr dirty="0"/>
          </a:p>
        </p:txBody>
      </p:sp>
      <p:sp>
        <p:nvSpPr>
          <p:cNvPr id="5" name="Rectangle 5">
            <a:extLst>
              <a:ext uri="{FF2B5EF4-FFF2-40B4-BE49-F238E27FC236}">
                <a16:creationId xmlns:a16="http://schemas.microsoft.com/office/drawing/2014/main" id="{331271C9-DCB9-B243-BC73-695FB6E61B3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LAS 3 R DEL RECICLADO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31C593C9-7BBC-DA4C-B696-392CA3BDF95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1342" y="1708298"/>
            <a:ext cx="8164346" cy="3525690"/>
          </a:xfrm>
          <a:prstGeom prst="rect">
            <a:avLst/>
          </a:prstGeom>
        </p:spPr>
      </p:pic>
      <p:sp>
        <p:nvSpPr>
          <p:cNvPr id="7" name="Google Shape;201;p15">
            <a:extLst>
              <a:ext uri="{FF2B5EF4-FFF2-40B4-BE49-F238E27FC236}">
                <a16:creationId xmlns:a16="http://schemas.microsoft.com/office/drawing/2014/main" id="{03C44CB0-5B86-E84B-82DE-9100E4567F20}"/>
              </a:ext>
            </a:extLst>
          </p:cNvPr>
          <p:cNvSpPr txBox="1"/>
          <p:nvPr/>
        </p:nvSpPr>
        <p:spPr>
          <a:xfrm>
            <a:off x="1535665" y="2096767"/>
            <a:ext cx="1091647" cy="230832"/>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 sz="1500" b="1" dirty="0">
                <a:solidFill>
                  <a:schemeClr val="bg1"/>
                </a:solidFill>
                <a:latin typeface="Calibri"/>
                <a:ea typeface="Calibri"/>
                <a:cs typeface="Calibri"/>
                <a:sym typeface="Calibri"/>
              </a:rPr>
              <a:t>1º REDUCE</a:t>
            </a:r>
            <a:endParaRPr sz="1500" dirty="0">
              <a:solidFill>
                <a:schemeClr val="bg1"/>
              </a:solidFill>
            </a:endParaRPr>
          </a:p>
        </p:txBody>
      </p:sp>
      <p:sp>
        <p:nvSpPr>
          <p:cNvPr id="8" name="Google Shape;201;p15">
            <a:extLst>
              <a:ext uri="{FF2B5EF4-FFF2-40B4-BE49-F238E27FC236}">
                <a16:creationId xmlns:a16="http://schemas.microsoft.com/office/drawing/2014/main" id="{20AB1481-1436-554A-9764-145BD6616E6F}"/>
              </a:ext>
            </a:extLst>
          </p:cNvPr>
          <p:cNvSpPr txBox="1"/>
          <p:nvPr/>
        </p:nvSpPr>
        <p:spPr>
          <a:xfrm>
            <a:off x="4014029" y="2096767"/>
            <a:ext cx="1091647" cy="230832"/>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 sz="1500" b="1" dirty="0">
                <a:solidFill>
                  <a:schemeClr val="bg1"/>
                </a:solidFill>
                <a:latin typeface="Calibri"/>
                <a:ea typeface="Calibri"/>
                <a:cs typeface="Calibri"/>
                <a:sym typeface="Calibri"/>
              </a:rPr>
              <a:t>2º REUTILIZA</a:t>
            </a:r>
            <a:endParaRPr sz="1500" dirty="0">
              <a:solidFill>
                <a:schemeClr val="bg1"/>
              </a:solidFill>
            </a:endParaRPr>
          </a:p>
        </p:txBody>
      </p:sp>
      <p:sp>
        <p:nvSpPr>
          <p:cNvPr id="9" name="Google Shape;201;p15">
            <a:extLst>
              <a:ext uri="{FF2B5EF4-FFF2-40B4-BE49-F238E27FC236}">
                <a16:creationId xmlns:a16="http://schemas.microsoft.com/office/drawing/2014/main" id="{207C295B-5382-8D46-A98B-DD85268A52FA}"/>
              </a:ext>
            </a:extLst>
          </p:cNvPr>
          <p:cNvSpPr txBox="1"/>
          <p:nvPr/>
        </p:nvSpPr>
        <p:spPr>
          <a:xfrm>
            <a:off x="6466606" y="2096767"/>
            <a:ext cx="1091647" cy="230832"/>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 sz="1500" b="1" dirty="0">
                <a:solidFill>
                  <a:schemeClr val="bg1"/>
                </a:solidFill>
                <a:latin typeface="Calibri"/>
                <a:ea typeface="Calibri"/>
                <a:cs typeface="Calibri"/>
                <a:sym typeface="Calibri"/>
              </a:rPr>
              <a:t>3º RECICLA</a:t>
            </a:r>
            <a:endParaRPr sz="15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6"/>
          <p:cNvSpPr txBox="1"/>
          <p:nvPr/>
        </p:nvSpPr>
        <p:spPr>
          <a:xfrm>
            <a:off x="503238" y="1525588"/>
            <a:ext cx="3969525" cy="3739485"/>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b="1" dirty="0">
                <a:solidFill>
                  <a:srgbClr val="262626"/>
                </a:solidFill>
                <a:latin typeface="Calibri"/>
                <a:ea typeface="Calibri"/>
                <a:cs typeface="Calibri"/>
                <a:sym typeface="Calibri"/>
              </a:rPr>
              <a:t>DISMINUIR LA CANTIDAD DE RESIDUOS QUE SE GENERAN</a:t>
            </a:r>
            <a:endParaRPr b="1" dirty="0">
              <a:solidFill>
                <a:srgbClr val="262626"/>
              </a:solidFill>
              <a:latin typeface="Calibri"/>
              <a:ea typeface="Calibri"/>
              <a:cs typeface="Calibri"/>
              <a:sym typeface="Calibri"/>
            </a:endParaRPr>
          </a:p>
          <a:p>
            <a:pPr marL="11725" marR="0" lvl="0" indent="0" algn="l" rtl="0">
              <a:spcBef>
                <a:spcPts val="0"/>
              </a:spcBef>
              <a:spcAft>
                <a:spcPts val="0"/>
              </a:spcAft>
              <a:buNone/>
            </a:pPr>
            <a:r>
              <a:rPr lang="es-ES" dirty="0">
                <a:solidFill>
                  <a:srgbClr val="262626"/>
                </a:solidFill>
                <a:latin typeface="Calibri"/>
                <a:ea typeface="Calibri"/>
                <a:cs typeface="Calibri"/>
                <a:sym typeface="Calibri"/>
              </a:rPr>
              <a:t>Formas para cumplir con esta norma:</a:t>
            </a:r>
            <a:endParaRPr dirty="0">
              <a:solidFill>
                <a:srgbClr val="262626"/>
              </a:solidFill>
              <a:latin typeface="Calibri"/>
              <a:ea typeface="Calibri"/>
              <a:cs typeface="Calibri"/>
              <a:sym typeface="Calibri"/>
            </a:endParaRPr>
          </a:p>
          <a:p>
            <a:pPr marL="182563" marR="0" lvl="0" indent="-171450" algn="l" rtl="0">
              <a:spcBef>
                <a:spcPts val="0"/>
              </a:spcBef>
              <a:spcAft>
                <a:spcPts val="0"/>
              </a:spcAft>
              <a:buClr>
                <a:srgbClr val="262626"/>
              </a:buClr>
              <a:buSzPct val="100000"/>
              <a:buFont typeface="Arial"/>
              <a:buChar char="•"/>
            </a:pPr>
            <a:r>
              <a:rPr lang="es-ES" dirty="0">
                <a:solidFill>
                  <a:srgbClr val="262626"/>
                </a:solidFill>
                <a:latin typeface="Calibri"/>
                <a:ea typeface="Calibri"/>
                <a:cs typeface="Calibri"/>
                <a:sym typeface="Calibri"/>
              </a:rPr>
              <a:t>Planificar correctamente los materiales que requiere la empresa para evitar productos obsoletos sin uso.</a:t>
            </a:r>
            <a:endParaRPr dirty="0"/>
          </a:p>
          <a:p>
            <a:pPr marL="182563" marR="0" lvl="0" indent="-171450" algn="l" rtl="0">
              <a:spcBef>
                <a:spcPts val="0"/>
              </a:spcBef>
              <a:spcAft>
                <a:spcPts val="0"/>
              </a:spcAft>
              <a:buClr>
                <a:srgbClr val="262626"/>
              </a:buClr>
              <a:buSzPct val="100000"/>
              <a:buFont typeface="Arial"/>
              <a:buChar char="•"/>
            </a:pPr>
            <a:r>
              <a:rPr lang="es-ES" dirty="0">
                <a:solidFill>
                  <a:srgbClr val="262626"/>
                </a:solidFill>
                <a:latin typeface="Calibri"/>
                <a:ea typeface="Calibri"/>
                <a:cs typeface="Calibri"/>
                <a:sym typeface="Calibri"/>
              </a:rPr>
              <a:t>Calibrar las máquinas para evitar que generen mermas</a:t>
            </a:r>
            <a:endParaRPr dirty="0"/>
          </a:p>
          <a:p>
            <a:pPr marL="182563" marR="0" lvl="0" indent="-171450" algn="l" rtl="0">
              <a:spcBef>
                <a:spcPts val="0"/>
              </a:spcBef>
              <a:spcAft>
                <a:spcPts val="0"/>
              </a:spcAft>
              <a:buClr>
                <a:srgbClr val="262626"/>
              </a:buClr>
              <a:buSzPct val="100000"/>
              <a:buFont typeface="Arial"/>
              <a:buChar char="•"/>
            </a:pPr>
            <a:r>
              <a:rPr lang="es-ES" dirty="0">
                <a:solidFill>
                  <a:srgbClr val="262626"/>
                </a:solidFill>
                <a:latin typeface="Calibri"/>
                <a:ea typeface="Calibri"/>
                <a:cs typeface="Calibri"/>
                <a:sym typeface="Calibri"/>
              </a:rPr>
              <a:t>Desarrollar proyectos de mejora continua enfocados a la reducción de mermas en las industrias.</a:t>
            </a:r>
            <a:endParaRPr dirty="0">
              <a:solidFill>
                <a:srgbClr val="262626"/>
              </a:solidFill>
              <a:latin typeface="Calibri"/>
              <a:ea typeface="Calibri"/>
              <a:cs typeface="Calibri"/>
              <a:sym typeface="Calibri"/>
            </a:endParaRPr>
          </a:p>
          <a:p>
            <a:pPr marL="182563" marR="0" lvl="0" indent="-171450" algn="l" rtl="0">
              <a:spcBef>
                <a:spcPts val="0"/>
              </a:spcBef>
              <a:spcAft>
                <a:spcPts val="0"/>
              </a:spcAft>
              <a:buClr>
                <a:srgbClr val="262626"/>
              </a:buClr>
              <a:buSzPct val="100000"/>
              <a:buFont typeface="Arial"/>
              <a:buChar char="•"/>
            </a:pPr>
            <a:r>
              <a:rPr lang="es-ES" dirty="0">
                <a:solidFill>
                  <a:srgbClr val="262626"/>
                </a:solidFill>
                <a:latin typeface="Calibri"/>
                <a:ea typeface="Calibri"/>
                <a:cs typeface="Calibri"/>
                <a:sym typeface="Calibri"/>
              </a:rPr>
              <a:t>Implementar hábitos de economía verde. </a:t>
            </a:r>
            <a:endParaRPr dirty="0"/>
          </a:p>
          <a:p>
            <a:pPr marL="182563" marR="0" lvl="0" indent="-171450" algn="l" rtl="0">
              <a:spcBef>
                <a:spcPts val="0"/>
              </a:spcBef>
              <a:spcAft>
                <a:spcPts val="0"/>
              </a:spcAft>
              <a:buClr>
                <a:srgbClr val="262626"/>
              </a:buClr>
              <a:buSzPct val="100000"/>
              <a:buFont typeface="Arial"/>
              <a:buChar char="•"/>
            </a:pPr>
            <a:r>
              <a:rPr lang="es-ES" dirty="0">
                <a:solidFill>
                  <a:srgbClr val="262626"/>
                </a:solidFill>
                <a:latin typeface="Calibri"/>
                <a:ea typeface="Calibri"/>
                <a:cs typeface="Calibri"/>
                <a:sym typeface="Calibri"/>
              </a:rPr>
              <a:t>Utilizar papel reciclado.</a:t>
            </a:r>
            <a:endParaRPr dirty="0"/>
          </a:p>
          <a:p>
            <a:pPr marL="182563" marR="0" lvl="0" indent="-171450" algn="l" rtl="0">
              <a:spcBef>
                <a:spcPts val="0"/>
              </a:spcBef>
              <a:spcAft>
                <a:spcPts val="0"/>
              </a:spcAft>
              <a:buClr>
                <a:srgbClr val="262626"/>
              </a:buClr>
              <a:buSzPct val="100000"/>
              <a:buFont typeface="Arial"/>
              <a:buChar char="•"/>
            </a:pPr>
            <a:r>
              <a:rPr lang="es-ES" dirty="0">
                <a:solidFill>
                  <a:srgbClr val="262626"/>
                </a:solidFill>
                <a:latin typeface="Calibri"/>
                <a:ea typeface="Calibri"/>
                <a:cs typeface="Calibri"/>
                <a:sym typeface="Calibri"/>
              </a:rPr>
              <a:t>Imprimir estrictamente lo necesario. No imprimir solo para leer unos cuantos renglones.</a:t>
            </a:r>
            <a:endParaRPr dirty="0"/>
          </a:p>
          <a:p>
            <a:pPr marL="182563" marR="0" lvl="0" indent="-171450" algn="l" rtl="0">
              <a:spcBef>
                <a:spcPts val="0"/>
              </a:spcBef>
              <a:spcAft>
                <a:spcPts val="0"/>
              </a:spcAft>
              <a:buClr>
                <a:srgbClr val="262626"/>
              </a:buClr>
              <a:buSzPct val="100000"/>
              <a:buFont typeface="Arial"/>
              <a:buChar char="•"/>
            </a:pPr>
            <a:r>
              <a:rPr lang="es-ES" dirty="0">
                <a:solidFill>
                  <a:srgbClr val="262626"/>
                </a:solidFill>
                <a:latin typeface="Calibri"/>
                <a:ea typeface="Calibri"/>
                <a:cs typeface="Calibri"/>
                <a:sym typeface="Calibri"/>
              </a:rPr>
              <a:t>Utilizar carpetas electrónicas para la difusión de información. </a:t>
            </a:r>
            <a:endParaRPr dirty="0"/>
          </a:p>
        </p:txBody>
      </p:sp>
      <p:sp>
        <p:nvSpPr>
          <p:cNvPr id="6" name="Rectangle 5">
            <a:extLst>
              <a:ext uri="{FF2B5EF4-FFF2-40B4-BE49-F238E27FC236}">
                <a16:creationId xmlns:a16="http://schemas.microsoft.com/office/drawing/2014/main" id="{FD02E0F5-3511-814B-B5AE-8890DEEB255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LAS 3 R DEL RECICLADO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7" name="Grupo 6">
            <a:extLst>
              <a:ext uri="{FF2B5EF4-FFF2-40B4-BE49-F238E27FC236}">
                <a16:creationId xmlns:a16="http://schemas.microsoft.com/office/drawing/2014/main" id="{D2C31FAE-6718-9843-9A4A-DE12BBD454B4}"/>
              </a:ext>
            </a:extLst>
          </p:cNvPr>
          <p:cNvGrpSpPr/>
          <p:nvPr/>
        </p:nvGrpSpPr>
        <p:grpSpPr>
          <a:xfrm>
            <a:off x="326977" y="917244"/>
            <a:ext cx="1879509" cy="394721"/>
            <a:chOff x="287221" y="917244"/>
            <a:chExt cx="2209952" cy="500394"/>
          </a:xfrm>
        </p:grpSpPr>
        <p:sp>
          <p:nvSpPr>
            <p:cNvPr id="8" name="Rectángulo redondeado 7">
              <a:extLst>
                <a:ext uri="{FF2B5EF4-FFF2-40B4-BE49-F238E27FC236}">
                  <a16:creationId xmlns:a16="http://schemas.microsoft.com/office/drawing/2014/main" id="{A8AEEB31-A892-4543-AC77-2EEA23351545}"/>
                </a:ext>
              </a:extLst>
            </p:cNvPr>
            <p:cNvSpPr/>
            <p:nvPr/>
          </p:nvSpPr>
          <p:spPr>
            <a:xfrm>
              <a:off x="503238" y="917244"/>
              <a:ext cx="1993935" cy="500394"/>
            </a:xfrm>
            <a:prstGeom prst="roundRect">
              <a:avLst>
                <a:gd name="adj" fmla="val 24841"/>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b="1" dirty="0">
                  <a:latin typeface="Calibri" charset="0"/>
                  <a:ea typeface="Calibri" charset="0"/>
                  <a:cs typeface="Calibri" charset="0"/>
                </a:rPr>
                <a:t>REDUCIR</a:t>
              </a:r>
            </a:p>
          </p:txBody>
        </p:sp>
        <p:grpSp>
          <p:nvGrpSpPr>
            <p:cNvPr id="9" name="Agrupar 14">
              <a:extLst>
                <a:ext uri="{FF2B5EF4-FFF2-40B4-BE49-F238E27FC236}">
                  <a16:creationId xmlns:a16="http://schemas.microsoft.com/office/drawing/2014/main" id="{1005D806-EB0B-1D49-884A-E3982A8D5EDC}"/>
                </a:ext>
              </a:extLst>
            </p:cNvPr>
            <p:cNvGrpSpPr/>
            <p:nvPr/>
          </p:nvGrpSpPr>
          <p:grpSpPr>
            <a:xfrm>
              <a:off x="287221" y="965530"/>
              <a:ext cx="459474" cy="403823"/>
              <a:chOff x="5892512" y="2805541"/>
              <a:chExt cx="459474" cy="403823"/>
            </a:xfrm>
          </p:grpSpPr>
          <p:sp>
            <p:nvSpPr>
              <p:cNvPr id="10" name="Elipse 9">
                <a:extLst>
                  <a:ext uri="{FF2B5EF4-FFF2-40B4-BE49-F238E27FC236}">
                    <a16:creationId xmlns:a16="http://schemas.microsoft.com/office/drawing/2014/main" id="{5649D1B5-96AE-1740-844A-CA225E856156}"/>
                  </a:ext>
                </a:extLst>
              </p:cNvPr>
              <p:cNvSpPr/>
              <p:nvPr/>
            </p:nvSpPr>
            <p:spPr>
              <a:xfrm>
                <a:off x="5956277" y="2824919"/>
                <a:ext cx="395709" cy="376075"/>
              </a:xfrm>
              <a:prstGeom prst="ellipse">
                <a:avLst/>
              </a:prstGeom>
              <a:solidFill>
                <a:srgbClr val="6F9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1" name="Elipse 10">
                <a:extLst>
                  <a:ext uri="{FF2B5EF4-FFF2-40B4-BE49-F238E27FC236}">
                    <a16:creationId xmlns:a16="http://schemas.microsoft.com/office/drawing/2014/main" id="{DE1255FD-DC6C-0149-B242-DFDF34AFCEA4}"/>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2" name="Triángulo 11">
                <a:extLst>
                  <a:ext uri="{FF2B5EF4-FFF2-40B4-BE49-F238E27FC236}">
                    <a16:creationId xmlns:a16="http://schemas.microsoft.com/office/drawing/2014/main" id="{6091720E-6068-AD4B-AA02-43986AB56216}"/>
                  </a:ext>
                </a:extLst>
              </p:cNvPr>
              <p:cNvSpPr/>
              <p:nvPr/>
            </p:nvSpPr>
            <p:spPr>
              <a:xfrm rot="5400000">
                <a:off x="6076285" y="2946262"/>
                <a:ext cx="186870" cy="122381"/>
              </a:xfrm>
              <a:prstGeom prst="triangl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pic>
        <p:nvPicPr>
          <p:cNvPr id="3" name="Imagen 2">
            <a:extLst>
              <a:ext uri="{FF2B5EF4-FFF2-40B4-BE49-F238E27FC236}">
                <a16:creationId xmlns:a16="http://schemas.microsoft.com/office/drawing/2014/main" id="{180BD8AB-3B5A-5743-941F-FB71F214E49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9" y="917244"/>
            <a:ext cx="4392612" cy="43167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7"/>
          <p:cNvSpPr txBox="1"/>
          <p:nvPr/>
        </p:nvSpPr>
        <p:spPr>
          <a:xfrm>
            <a:off x="503239" y="1525588"/>
            <a:ext cx="8172450" cy="1000274"/>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500" b="1" dirty="0">
                <a:solidFill>
                  <a:srgbClr val="262626"/>
                </a:solidFill>
                <a:latin typeface="Calibri"/>
                <a:ea typeface="Calibri"/>
                <a:cs typeface="Calibri"/>
                <a:sym typeface="Calibri"/>
              </a:rPr>
              <a:t>DARLE UN NUEVO USO AL RESIDUO ANTES DE DESECHARLO</a:t>
            </a:r>
            <a:endParaRPr sz="1500" b="1" dirty="0">
              <a:solidFill>
                <a:srgbClr val="262626"/>
              </a:solidFill>
              <a:latin typeface="Calibri"/>
              <a:ea typeface="Calibri"/>
              <a:cs typeface="Calibri"/>
              <a:sym typeface="Calibri"/>
            </a:endParaRPr>
          </a:p>
          <a:p>
            <a:pPr marL="11725" marR="0" lvl="0" indent="0" algn="l" rtl="0">
              <a:spcBef>
                <a:spcPts val="0"/>
              </a:spcBef>
              <a:spcAft>
                <a:spcPts val="0"/>
              </a:spcAft>
              <a:buNone/>
            </a:pPr>
            <a:r>
              <a:rPr lang="es-ES" sz="1500" dirty="0">
                <a:solidFill>
                  <a:srgbClr val="262626"/>
                </a:solidFill>
                <a:latin typeface="Calibri"/>
                <a:ea typeface="Calibri"/>
                <a:cs typeface="Calibri"/>
                <a:sym typeface="Calibri"/>
              </a:rPr>
              <a:t>Por ejemplo, usando las hojas de ambos lados o recargando las botellas de plástico de agua o gaseosa. Reencauchar los neumáticos.  Recuperar los envases de vidrio para crear nuevos envases. Desechos orgánicos que son reutilizados para mejorar la tierra de cultivo.</a:t>
            </a:r>
            <a:endParaRPr sz="1500" dirty="0">
              <a:solidFill>
                <a:srgbClr val="262626"/>
              </a:solidFill>
              <a:latin typeface="Calibri"/>
              <a:ea typeface="Calibri"/>
              <a:cs typeface="Calibri"/>
              <a:sym typeface="Calibri"/>
            </a:endParaRPr>
          </a:p>
        </p:txBody>
      </p:sp>
      <p:pic>
        <p:nvPicPr>
          <p:cNvPr id="220" name="Google Shape;220;p17"/>
          <p:cNvPicPr preferRelativeResize="0"/>
          <p:nvPr/>
        </p:nvPicPr>
        <p:blipFill rotWithShape="1">
          <a:blip r:embed="rId3">
            <a:alphaModFix/>
          </a:blip>
          <a:srcRect l="22276" t="7892" r="21017" b="8561"/>
          <a:stretch/>
        </p:blipFill>
        <p:spPr>
          <a:xfrm>
            <a:off x="1501152" y="2777572"/>
            <a:ext cx="1410668" cy="2078336"/>
          </a:xfrm>
          <a:prstGeom prst="rect">
            <a:avLst/>
          </a:prstGeom>
          <a:noFill/>
          <a:ln>
            <a:noFill/>
          </a:ln>
        </p:spPr>
      </p:pic>
      <p:pic>
        <p:nvPicPr>
          <p:cNvPr id="221" name="Google Shape;221;p17"/>
          <p:cNvPicPr preferRelativeResize="0"/>
          <p:nvPr/>
        </p:nvPicPr>
        <p:blipFill rotWithShape="1">
          <a:blip r:embed="rId4">
            <a:alphaModFix/>
          </a:blip>
          <a:srcRect/>
          <a:stretch/>
        </p:blipFill>
        <p:spPr>
          <a:xfrm>
            <a:off x="3239728" y="2857500"/>
            <a:ext cx="2664544" cy="1998408"/>
          </a:xfrm>
          <a:prstGeom prst="rect">
            <a:avLst/>
          </a:prstGeom>
          <a:noFill/>
          <a:ln>
            <a:noFill/>
          </a:ln>
        </p:spPr>
      </p:pic>
      <p:pic>
        <p:nvPicPr>
          <p:cNvPr id="222" name="Google Shape;222;p17"/>
          <p:cNvPicPr preferRelativeResize="0"/>
          <p:nvPr/>
        </p:nvPicPr>
        <p:blipFill rotWithShape="1">
          <a:blip r:embed="rId5">
            <a:alphaModFix/>
          </a:blip>
          <a:srcRect l="6815" r="2379"/>
          <a:stretch/>
        </p:blipFill>
        <p:spPr>
          <a:xfrm>
            <a:off x="6101587" y="3018851"/>
            <a:ext cx="2432813" cy="1775584"/>
          </a:xfrm>
          <a:prstGeom prst="rect">
            <a:avLst/>
          </a:prstGeom>
          <a:noFill/>
          <a:ln>
            <a:noFill/>
          </a:ln>
        </p:spPr>
      </p:pic>
      <p:sp>
        <p:nvSpPr>
          <p:cNvPr id="8" name="Rectangle 5">
            <a:extLst>
              <a:ext uri="{FF2B5EF4-FFF2-40B4-BE49-F238E27FC236}">
                <a16:creationId xmlns:a16="http://schemas.microsoft.com/office/drawing/2014/main" id="{4EBA5234-D3D5-9545-A6A6-6F8880EC1E7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LAS 3 R DEL RECICLADO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9" name="Grupo 8">
            <a:extLst>
              <a:ext uri="{FF2B5EF4-FFF2-40B4-BE49-F238E27FC236}">
                <a16:creationId xmlns:a16="http://schemas.microsoft.com/office/drawing/2014/main" id="{6750C81A-6E61-BF4B-AD81-E5B8D06B91CB}"/>
              </a:ext>
            </a:extLst>
          </p:cNvPr>
          <p:cNvGrpSpPr/>
          <p:nvPr/>
        </p:nvGrpSpPr>
        <p:grpSpPr>
          <a:xfrm>
            <a:off x="326977" y="917244"/>
            <a:ext cx="1879509" cy="394721"/>
            <a:chOff x="287221" y="917244"/>
            <a:chExt cx="2209952" cy="500394"/>
          </a:xfrm>
        </p:grpSpPr>
        <p:sp>
          <p:nvSpPr>
            <p:cNvPr id="10" name="Rectángulo redondeado 9">
              <a:extLst>
                <a:ext uri="{FF2B5EF4-FFF2-40B4-BE49-F238E27FC236}">
                  <a16:creationId xmlns:a16="http://schemas.microsoft.com/office/drawing/2014/main" id="{99802B5C-93EB-7442-A9E0-B66105EED016}"/>
                </a:ext>
              </a:extLst>
            </p:cNvPr>
            <p:cNvSpPr/>
            <p:nvPr/>
          </p:nvSpPr>
          <p:spPr>
            <a:xfrm>
              <a:off x="503238" y="917244"/>
              <a:ext cx="1993935" cy="500394"/>
            </a:xfrm>
            <a:prstGeom prst="roundRect">
              <a:avLst>
                <a:gd name="adj" fmla="val 24841"/>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b="1" dirty="0">
                  <a:latin typeface="Calibri" charset="0"/>
                  <a:ea typeface="Calibri" charset="0"/>
                  <a:cs typeface="Calibri" charset="0"/>
                </a:rPr>
                <a:t>REUTILIZAR</a:t>
              </a:r>
            </a:p>
          </p:txBody>
        </p:sp>
        <p:grpSp>
          <p:nvGrpSpPr>
            <p:cNvPr id="11" name="Agrupar 14">
              <a:extLst>
                <a:ext uri="{FF2B5EF4-FFF2-40B4-BE49-F238E27FC236}">
                  <a16:creationId xmlns:a16="http://schemas.microsoft.com/office/drawing/2014/main" id="{EC6E5409-3974-1440-9B78-304510309BD3}"/>
                </a:ext>
              </a:extLst>
            </p:cNvPr>
            <p:cNvGrpSpPr/>
            <p:nvPr/>
          </p:nvGrpSpPr>
          <p:grpSpPr>
            <a:xfrm>
              <a:off x="287221" y="965530"/>
              <a:ext cx="459474" cy="403823"/>
              <a:chOff x="5892512" y="2805541"/>
              <a:chExt cx="459474" cy="403823"/>
            </a:xfrm>
          </p:grpSpPr>
          <p:sp>
            <p:nvSpPr>
              <p:cNvPr id="12" name="Elipse 11">
                <a:extLst>
                  <a:ext uri="{FF2B5EF4-FFF2-40B4-BE49-F238E27FC236}">
                    <a16:creationId xmlns:a16="http://schemas.microsoft.com/office/drawing/2014/main" id="{DB80B756-9197-1445-AAE0-DF641CFC7463}"/>
                  </a:ext>
                </a:extLst>
              </p:cNvPr>
              <p:cNvSpPr/>
              <p:nvPr/>
            </p:nvSpPr>
            <p:spPr>
              <a:xfrm>
                <a:off x="5956277" y="2824919"/>
                <a:ext cx="395709" cy="376075"/>
              </a:xfrm>
              <a:prstGeom prst="ellipse">
                <a:avLst/>
              </a:prstGeom>
              <a:solidFill>
                <a:srgbClr val="6F9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Elipse 12">
                <a:extLst>
                  <a:ext uri="{FF2B5EF4-FFF2-40B4-BE49-F238E27FC236}">
                    <a16:creationId xmlns:a16="http://schemas.microsoft.com/office/drawing/2014/main" id="{A78BBDEE-478D-EE44-827C-5EC0C577DE8A}"/>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Triángulo 13">
                <a:extLst>
                  <a:ext uri="{FF2B5EF4-FFF2-40B4-BE49-F238E27FC236}">
                    <a16:creationId xmlns:a16="http://schemas.microsoft.com/office/drawing/2014/main" id="{618E3C2E-870A-6244-B125-D66A156D80F6}"/>
                  </a:ext>
                </a:extLst>
              </p:cNvPr>
              <p:cNvSpPr/>
              <p:nvPr/>
            </p:nvSpPr>
            <p:spPr>
              <a:xfrm rot="5400000">
                <a:off x="6076285" y="2946262"/>
                <a:ext cx="186870" cy="122381"/>
              </a:xfrm>
              <a:prstGeom prst="triangl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8"/>
          <p:cNvSpPr txBox="1"/>
          <p:nvPr/>
        </p:nvSpPr>
        <p:spPr>
          <a:xfrm>
            <a:off x="503237" y="1523083"/>
            <a:ext cx="7880490" cy="1231106"/>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500" b="1" dirty="0">
                <a:solidFill>
                  <a:srgbClr val="262626"/>
                </a:solidFill>
                <a:latin typeface="Calibri"/>
                <a:ea typeface="Calibri"/>
                <a:cs typeface="Calibri"/>
                <a:sym typeface="Calibri"/>
              </a:rPr>
              <a:t>UTILIZAR EL RESIDUO COMO MATERIA PRIMA Y GENERAR UN NUEVO PRODUCTO</a:t>
            </a:r>
            <a:endParaRPr sz="1500" b="1" dirty="0">
              <a:solidFill>
                <a:srgbClr val="262626"/>
              </a:solidFill>
              <a:latin typeface="Calibri"/>
              <a:ea typeface="Calibri"/>
              <a:cs typeface="Calibri"/>
              <a:sym typeface="Calibri"/>
            </a:endParaRPr>
          </a:p>
          <a:p>
            <a:pPr marL="11725" marR="0" lvl="0" indent="0" algn="l" rtl="0">
              <a:spcBef>
                <a:spcPts val="0"/>
              </a:spcBef>
              <a:spcAft>
                <a:spcPts val="0"/>
              </a:spcAft>
              <a:buNone/>
            </a:pPr>
            <a:r>
              <a:rPr lang="es-ES" sz="1500" dirty="0">
                <a:solidFill>
                  <a:srgbClr val="262626"/>
                </a:solidFill>
                <a:latin typeface="Calibri"/>
                <a:ea typeface="Calibri"/>
                <a:cs typeface="Calibri"/>
                <a:sym typeface="Calibri"/>
              </a:rPr>
              <a:t>El ejemplo más conocido es reciclar botellas de envases para hacer tela polar, pero también, aceite que se convierte en biodiesel y otros. </a:t>
            </a:r>
            <a:endParaRPr sz="1500" dirty="0"/>
          </a:p>
          <a:p>
            <a:pPr marL="11725" marR="0" lvl="0" indent="0" algn="l" rtl="0">
              <a:spcBef>
                <a:spcPts val="0"/>
              </a:spcBef>
              <a:spcAft>
                <a:spcPts val="0"/>
              </a:spcAft>
              <a:buNone/>
            </a:pPr>
            <a:endParaRPr sz="1500" b="1" dirty="0">
              <a:solidFill>
                <a:srgbClr val="262626"/>
              </a:solidFill>
              <a:latin typeface="Calibri"/>
              <a:ea typeface="Calibri"/>
              <a:cs typeface="Calibri"/>
              <a:sym typeface="Calibri"/>
            </a:endParaRPr>
          </a:p>
          <a:p>
            <a:pPr marL="11725" marR="0" lvl="0" indent="0" algn="l" rtl="0">
              <a:spcBef>
                <a:spcPts val="0"/>
              </a:spcBef>
              <a:spcAft>
                <a:spcPts val="0"/>
              </a:spcAft>
              <a:buNone/>
            </a:pPr>
            <a:r>
              <a:rPr lang="es-ES" sz="1500" b="1" dirty="0">
                <a:solidFill>
                  <a:srgbClr val="262626"/>
                </a:solidFill>
                <a:latin typeface="Calibri"/>
                <a:ea typeface="Calibri"/>
                <a:cs typeface="Calibri"/>
                <a:sym typeface="Calibri"/>
              </a:rPr>
              <a:t>¿Qué otros ejemplos existen de reciclamiento de algún material?</a:t>
            </a:r>
            <a:endParaRPr sz="1500" b="1" dirty="0">
              <a:solidFill>
                <a:srgbClr val="262626"/>
              </a:solidFill>
              <a:latin typeface="Calibri"/>
              <a:ea typeface="Calibri"/>
              <a:cs typeface="Calibri"/>
              <a:sym typeface="Calibri"/>
            </a:endParaRPr>
          </a:p>
        </p:txBody>
      </p:sp>
      <p:pic>
        <p:nvPicPr>
          <p:cNvPr id="231" name="Google Shape;231;p18"/>
          <p:cNvPicPr preferRelativeResize="0"/>
          <p:nvPr/>
        </p:nvPicPr>
        <p:blipFill rotWithShape="1">
          <a:blip r:embed="rId3">
            <a:alphaModFix/>
          </a:blip>
          <a:srcRect/>
          <a:stretch/>
        </p:blipFill>
        <p:spPr>
          <a:xfrm>
            <a:off x="684213" y="3391635"/>
            <a:ext cx="1324053" cy="1203685"/>
          </a:xfrm>
          <a:prstGeom prst="rect">
            <a:avLst/>
          </a:prstGeom>
          <a:noFill/>
          <a:ln>
            <a:noFill/>
          </a:ln>
        </p:spPr>
      </p:pic>
      <p:pic>
        <p:nvPicPr>
          <p:cNvPr id="232" name="Google Shape;232;p18"/>
          <p:cNvPicPr preferRelativeResize="0"/>
          <p:nvPr/>
        </p:nvPicPr>
        <p:blipFill rotWithShape="1">
          <a:blip r:embed="rId4">
            <a:alphaModFix/>
          </a:blip>
          <a:srcRect/>
          <a:stretch/>
        </p:blipFill>
        <p:spPr>
          <a:xfrm>
            <a:off x="3256819" y="3247822"/>
            <a:ext cx="921343" cy="1604543"/>
          </a:xfrm>
          <a:prstGeom prst="rect">
            <a:avLst/>
          </a:prstGeom>
          <a:noFill/>
          <a:ln>
            <a:noFill/>
          </a:ln>
        </p:spPr>
      </p:pic>
      <p:sp>
        <p:nvSpPr>
          <p:cNvPr id="11" name="Rectangle 5">
            <a:extLst>
              <a:ext uri="{FF2B5EF4-FFF2-40B4-BE49-F238E27FC236}">
                <a16:creationId xmlns:a16="http://schemas.microsoft.com/office/drawing/2014/main" id="{BE1FD282-1640-EB42-84D4-1115AA0E5CC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LAS 3 R DEL RECICLADO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2" name="Grupo 11">
            <a:extLst>
              <a:ext uri="{FF2B5EF4-FFF2-40B4-BE49-F238E27FC236}">
                <a16:creationId xmlns:a16="http://schemas.microsoft.com/office/drawing/2014/main" id="{68427F39-6C19-8D4F-A3A7-AED0E50CDD13}"/>
              </a:ext>
            </a:extLst>
          </p:cNvPr>
          <p:cNvGrpSpPr/>
          <p:nvPr/>
        </p:nvGrpSpPr>
        <p:grpSpPr>
          <a:xfrm>
            <a:off x="326977" y="917244"/>
            <a:ext cx="1879509" cy="394721"/>
            <a:chOff x="287221" y="917244"/>
            <a:chExt cx="2209952" cy="500394"/>
          </a:xfrm>
        </p:grpSpPr>
        <p:sp>
          <p:nvSpPr>
            <p:cNvPr id="13" name="Rectángulo redondeado 12">
              <a:extLst>
                <a:ext uri="{FF2B5EF4-FFF2-40B4-BE49-F238E27FC236}">
                  <a16:creationId xmlns:a16="http://schemas.microsoft.com/office/drawing/2014/main" id="{A3ABF584-8279-2147-B588-B92A7FD8846F}"/>
                </a:ext>
              </a:extLst>
            </p:cNvPr>
            <p:cNvSpPr/>
            <p:nvPr/>
          </p:nvSpPr>
          <p:spPr>
            <a:xfrm>
              <a:off x="503238" y="917244"/>
              <a:ext cx="1993935" cy="500394"/>
            </a:xfrm>
            <a:prstGeom prst="roundRect">
              <a:avLst>
                <a:gd name="adj" fmla="val 24841"/>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b="1" dirty="0">
                  <a:latin typeface="Calibri" charset="0"/>
                  <a:ea typeface="Calibri" charset="0"/>
                  <a:cs typeface="Calibri" charset="0"/>
                </a:rPr>
                <a:t>RECICLAR</a:t>
              </a:r>
            </a:p>
          </p:txBody>
        </p:sp>
        <p:grpSp>
          <p:nvGrpSpPr>
            <p:cNvPr id="14" name="Agrupar 14">
              <a:extLst>
                <a:ext uri="{FF2B5EF4-FFF2-40B4-BE49-F238E27FC236}">
                  <a16:creationId xmlns:a16="http://schemas.microsoft.com/office/drawing/2014/main" id="{368A64F7-2953-5047-9BA9-43DD9657E4C4}"/>
                </a:ext>
              </a:extLst>
            </p:cNvPr>
            <p:cNvGrpSpPr/>
            <p:nvPr/>
          </p:nvGrpSpPr>
          <p:grpSpPr>
            <a:xfrm>
              <a:off x="287221" y="965530"/>
              <a:ext cx="459474" cy="403823"/>
              <a:chOff x="5892512" y="2805541"/>
              <a:chExt cx="459474" cy="403823"/>
            </a:xfrm>
          </p:grpSpPr>
          <p:sp>
            <p:nvSpPr>
              <p:cNvPr id="15" name="Elipse 14">
                <a:extLst>
                  <a:ext uri="{FF2B5EF4-FFF2-40B4-BE49-F238E27FC236}">
                    <a16:creationId xmlns:a16="http://schemas.microsoft.com/office/drawing/2014/main" id="{FA27A7FD-0B33-0D4B-8A54-EB546A79670C}"/>
                  </a:ext>
                </a:extLst>
              </p:cNvPr>
              <p:cNvSpPr/>
              <p:nvPr/>
            </p:nvSpPr>
            <p:spPr>
              <a:xfrm>
                <a:off x="5956277" y="2824919"/>
                <a:ext cx="395709" cy="376075"/>
              </a:xfrm>
              <a:prstGeom prst="ellipse">
                <a:avLst/>
              </a:prstGeom>
              <a:solidFill>
                <a:srgbClr val="6F9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6" name="Elipse 15">
                <a:extLst>
                  <a:ext uri="{FF2B5EF4-FFF2-40B4-BE49-F238E27FC236}">
                    <a16:creationId xmlns:a16="http://schemas.microsoft.com/office/drawing/2014/main" id="{27B56807-E154-FA44-A2BF-AE4AE8ED86B0}"/>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7" name="Triángulo 16">
                <a:extLst>
                  <a:ext uri="{FF2B5EF4-FFF2-40B4-BE49-F238E27FC236}">
                    <a16:creationId xmlns:a16="http://schemas.microsoft.com/office/drawing/2014/main" id="{E753F10C-2F2F-F34E-9DFA-D84B344C8ED9}"/>
                  </a:ext>
                </a:extLst>
              </p:cNvPr>
              <p:cNvSpPr/>
              <p:nvPr/>
            </p:nvSpPr>
            <p:spPr>
              <a:xfrm rot="5400000">
                <a:off x="6076285" y="2946262"/>
                <a:ext cx="186870" cy="122381"/>
              </a:xfrm>
              <a:prstGeom prst="triangl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
        <p:nvSpPr>
          <p:cNvPr id="18" name="28 Flecha derecha">
            <a:extLst>
              <a:ext uri="{FF2B5EF4-FFF2-40B4-BE49-F238E27FC236}">
                <a16:creationId xmlns:a16="http://schemas.microsoft.com/office/drawing/2014/main" id="{6FC80ACC-4001-634D-A377-0160CED1966B}"/>
              </a:ext>
            </a:extLst>
          </p:cNvPr>
          <p:cNvSpPr/>
          <p:nvPr/>
        </p:nvSpPr>
        <p:spPr>
          <a:xfrm>
            <a:off x="2257687" y="3762541"/>
            <a:ext cx="811929" cy="473749"/>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19" name="28 Flecha derecha">
            <a:extLst>
              <a:ext uri="{FF2B5EF4-FFF2-40B4-BE49-F238E27FC236}">
                <a16:creationId xmlns:a16="http://schemas.microsoft.com/office/drawing/2014/main" id="{790AB431-6CCC-1540-B898-0A01C07F1FEE}"/>
              </a:ext>
            </a:extLst>
          </p:cNvPr>
          <p:cNvSpPr/>
          <p:nvPr/>
        </p:nvSpPr>
        <p:spPr>
          <a:xfrm>
            <a:off x="6391140" y="3787983"/>
            <a:ext cx="811929" cy="473749"/>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pic>
        <p:nvPicPr>
          <p:cNvPr id="3" name="Imagen 2">
            <a:extLst>
              <a:ext uri="{FF2B5EF4-FFF2-40B4-BE49-F238E27FC236}">
                <a16:creationId xmlns:a16="http://schemas.microsoft.com/office/drawing/2014/main" id="{45F89290-001A-8547-8877-2C643D1FE325}"/>
              </a:ext>
            </a:extLst>
          </p:cNvPr>
          <p:cNvPicPr>
            <a:picLocks noChangeAspect="1"/>
          </p:cNvPicPr>
          <p:nvPr/>
        </p:nvPicPr>
        <p:blipFill>
          <a:blip r:embed="rId5"/>
          <a:stretch>
            <a:fillRect/>
          </a:stretch>
        </p:blipFill>
        <p:spPr>
          <a:xfrm>
            <a:off x="4965839" y="3323902"/>
            <a:ext cx="1342976" cy="1453661"/>
          </a:xfrm>
          <a:prstGeom prst="rect">
            <a:avLst/>
          </a:prstGeom>
        </p:spPr>
      </p:pic>
      <p:sp>
        <p:nvSpPr>
          <p:cNvPr id="5" name="Elipse 4">
            <a:extLst>
              <a:ext uri="{FF2B5EF4-FFF2-40B4-BE49-F238E27FC236}">
                <a16:creationId xmlns:a16="http://schemas.microsoft.com/office/drawing/2014/main" id="{86AF0F5D-7D38-2B43-951F-9648241EB243}"/>
              </a:ext>
            </a:extLst>
          </p:cNvPr>
          <p:cNvSpPr/>
          <p:nvPr/>
        </p:nvSpPr>
        <p:spPr>
          <a:xfrm>
            <a:off x="7407351" y="3489642"/>
            <a:ext cx="1105678" cy="1105678"/>
          </a:xfrm>
          <a:prstGeom prst="ellipse">
            <a:avLst/>
          </a:prstGeom>
          <a:solidFill>
            <a:srgbClr val="92C1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 name="Imagen 3">
            <a:extLst>
              <a:ext uri="{FF2B5EF4-FFF2-40B4-BE49-F238E27FC236}">
                <a16:creationId xmlns:a16="http://schemas.microsoft.com/office/drawing/2014/main" id="{D251A572-19FE-4B43-9D0F-20CFCAA69CEF}"/>
              </a:ext>
            </a:extLst>
          </p:cNvPr>
          <p:cNvPicPr>
            <a:picLocks noChangeAspect="1"/>
          </p:cNvPicPr>
          <p:nvPr/>
        </p:nvPicPr>
        <p:blipFill>
          <a:blip r:embed="rId6"/>
          <a:stretch>
            <a:fillRect/>
          </a:stretch>
        </p:blipFill>
        <p:spPr>
          <a:xfrm>
            <a:off x="7650329" y="3688062"/>
            <a:ext cx="733398" cy="685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8670B98-6F14-6E43-9761-F83597B3A275}"/>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15241AD6-4928-D14A-B275-E842927AB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403FA3FF-5ECD-2E49-B72F-8F33A7C9B158}"/>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3C321E80-E7FE-A74B-B493-AA3B2F7F9F31}"/>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9D9DFF9A-0B19-B743-8D87-265120717B29}"/>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84452AA6-B564-9943-8105-B4854BD45E5F}"/>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1481949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4" name="Rectángulo 3">
            <a:extLst>
              <a:ext uri="{FF2B5EF4-FFF2-40B4-BE49-F238E27FC236}">
                <a16:creationId xmlns:a16="http://schemas.microsoft.com/office/drawing/2014/main" id="{1D1A5C69-874D-DA44-B738-EBEBFD18C108}"/>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31028E31-8080-9F41-8F65-C99AE28685DB}"/>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Regular" charset="0"/>
                <a:cs typeface="Calibri"/>
              </a:rPr>
              <a:t>PLANTA DE RECICLAJE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RESIDUOS SÓLIDOS</a:t>
            </a:r>
          </a:p>
        </p:txBody>
      </p:sp>
      <p:pic>
        <p:nvPicPr>
          <p:cNvPr id="6" name="Imagen 5">
            <a:extLst>
              <a:ext uri="{FF2B5EF4-FFF2-40B4-BE49-F238E27FC236}">
                <a16:creationId xmlns:a16="http://schemas.microsoft.com/office/drawing/2014/main" id="{0EFC9672-AC1E-464F-B12B-B0A6CA528C48}"/>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0"/>
          <p:cNvSpPr txBox="1"/>
          <p:nvPr/>
        </p:nvSpPr>
        <p:spPr>
          <a:xfrm>
            <a:off x="503237" y="912813"/>
            <a:ext cx="7880490" cy="1061829"/>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¿QUÉ ES UNA PLANTA DE RECICLAJE DE RESIDUOS SÓLIDOS?</a:t>
            </a:r>
            <a:endParaRPr sz="1600" b="1" dirty="0">
              <a:solidFill>
                <a:srgbClr val="262626"/>
              </a:solidFill>
              <a:latin typeface="Calibri"/>
              <a:ea typeface="Calibri"/>
              <a:cs typeface="Calibri"/>
              <a:sym typeface="Calibri"/>
            </a:endParaRPr>
          </a:p>
          <a:p>
            <a:pPr marL="11725" marR="0" lvl="0" indent="0" algn="l" rtl="0">
              <a:spcBef>
                <a:spcPts val="0"/>
              </a:spcBef>
              <a:spcAft>
                <a:spcPts val="0"/>
              </a:spcAft>
              <a:buNone/>
            </a:pPr>
            <a:r>
              <a:rPr lang="es-ES" sz="1600" dirty="0">
                <a:solidFill>
                  <a:srgbClr val="262626"/>
                </a:solidFill>
                <a:latin typeface="Calibri"/>
                <a:ea typeface="Calibri"/>
                <a:cs typeface="Calibri"/>
                <a:sym typeface="Calibri"/>
              </a:rPr>
              <a:t>Es una instalación industrial donde los residuos se tratan para convertirlos en nuevas materias primas. En estas instalaciones se pueden reciclar materiales como plástico, papel, cartón, vidrio, metales, entre otros. </a:t>
            </a:r>
            <a:endParaRPr dirty="0"/>
          </a:p>
        </p:txBody>
      </p:sp>
      <p:sp>
        <p:nvSpPr>
          <p:cNvPr id="5" name="Rectangle 5">
            <a:extLst>
              <a:ext uri="{FF2B5EF4-FFF2-40B4-BE49-F238E27FC236}">
                <a16:creationId xmlns:a16="http://schemas.microsoft.com/office/drawing/2014/main" id="{FAB5C026-6C7D-F948-9BF4-B6073F256C4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PLANTA DE RECICLAJE DE RESIDUOS SÓLIDOS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2C4A0B68-6B94-C542-8EFF-FE0889810DE9}"/>
              </a:ext>
            </a:extLst>
          </p:cNvPr>
          <p:cNvPicPr>
            <a:picLocks noChangeAspect="1"/>
          </p:cNvPicPr>
          <p:nvPr/>
        </p:nvPicPr>
        <p:blipFill>
          <a:blip r:embed="rId3"/>
          <a:stretch>
            <a:fillRect/>
          </a:stretch>
        </p:blipFill>
        <p:spPr>
          <a:xfrm>
            <a:off x="2059172" y="2316270"/>
            <a:ext cx="5025656" cy="24104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6" name="Imagen 5">
            <a:extLst>
              <a:ext uri="{FF2B5EF4-FFF2-40B4-BE49-F238E27FC236}">
                <a16:creationId xmlns:a16="http://schemas.microsoft.com/office/drawing/2014/main" id="{B57F896E-B08E-8644-9A79-479C3F679DE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66317" y="866714"/>
            <a:ext cx="7611366" cy="3822174"/>
          </a:xfrm>
          <a:prstGeom prst="rect">
            <a:avLst/>
          </a:prstGeom>
        </p:spPr>
      </p:pic>
      <p:sp>
        <p:nvSpPr>
          <p:cNvPr id="7" name="CuadroTexto 6">
            <a:extLst>
              <a:ext uri="{FF2B5EF4-FFF2-40B4-BE49-F238E27FC236}">
                <a16:creationId xmlns:a16="http://schemas.microsoft.com/office/drawing/2014/main" id="{5786934B-5A9F-2B41-B943-657DD56A4CC9}"/>
              </a:ext>
            </a:extLst>
          </p:cNvPr>
          <p:cNvSpPr txBox="1"/>
          <p:nvPr/>
        </p:nvSpPr>
        <p:spPr>
          <a:xfrm>
            <a:off x="1499337" y="4371232"/>
            <a:ext cx="6001491" cy="461665"/>
          </a:xfrm>
          <a:prstGeom prst="rect">
            <a:avLst/>
          </a:prstGeom>
          <a:noFill/>
        </p:spPr>
        <p:txBody>
          <a:bodyPr wrap="square" lIns="0" tIns="0" rIns="0" bIns="0" rtlCol="0">
            <a:spAutoFit/>
          </a:bodyPr>
          <a:lstStyle/>
          <a:p>
            <a:pPr>
              <a:spcAft>
                <a:spcPts val="600"/>
              </a:spcAft>
            </a:pPr>
            <a:r>
              <a:rPr lang="es-ES" b="1" dirty="0">
                <a:latin typeface="Calibri" charset="0"/>
                <a:cs typeface="Calibri" charset="0"/>
                <a:sym typeface="Calibri"/>
              </a:rPr>
              <a:t>ASÍ FUNCIONA LA PLANTA DE RECICLAJE MÁS GRANDE DEL MUNDO</a:t>
            </a:r>
            <a:r>
              <a:rPr lang="es-ES_tradnl" sz="1400" b="1" dirty="0">
                <a:latin typeface="Calibri" charset="0"/>
                <a:ea typeface="Calibri" charset="0"/>
                <a:cs typeface="Calibri" charset="0"/>
              </a:rPr>
              <a:t> </a:t>
            </a:r>
          </a:p>
          <a:p>
            <a:pPr marL="177800" lvl="0" indent="44450">
              <a:buFont typeface="Arial"/>
              <a:buNone/>
            </a:pPr>
            <a:r>
              <a:rPr lang="es-ES" sz="1100" dirty="0">
                <a:solidFill>
                  <a:schemeClr val="bg1">
                    <a:lumMod val="50000"/>
                  </a:schemeClr>
                </a:solidFill>
                <a:latin typeface="Calibri" charset="0"/>
                <a:cs typeface="Calibri" charset="0"/>
                <a:sym typeface="Calibri"/>
              </a:rPr>
              <a:t>https://www.youtube.com/watch?v=8wGg3lo-SVU</a:t>
            </a:r>
          </a:p>
        </p:txBody>
      </p:sp>
      <p:sp>
        <p:nvSpPr>
          <p:cNvPr id="8" name="Rectángulo 7">
            <a:extLst>
              <a:ext uri="{FF2B5EF4-FFF2-40B4-BE49-F238E27FC236}">
                <a16:creationId xmlns:a16="http://schemas.microsoft.com/office/drawing/2014/main" id="{97554634-F1DF-6F4A-8419-576AA7125EE9}"/>
              </a:ext>
            </a:extLst>
          </p:cNvPr>
          <p:cNvSpPr/>
          <p:nvPr/>
        </p:nvSpPr>
        <p:spPr>
          <a:xfrm>
            <a:off x="683568" y="481236"/>
            <a:ext cx="544831"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VIDEO</a:t>
            </a:r>
            <a:endParaRPr lang="es-ES" sz="1600" b="1" dirty="0">
              <a:solidFill>
                <a:srgbClr val="00B1C3"/>
              </a:solidFill>
              <a:latin typeface="Calibri" charset="0"/>
              <a:ea typeface="Calibri" charset="0"/>
              <a:cs typeface="Calibri" charset="0"/>
            </a:endParaRPr>
          </a:p>
        </p:txBody>
      </p:sp>
      <p:grpSp>
        <p:nvGrpSpPr>
          <p:cNvPr id="9" name="Agrupar 7">
            <a:extLst>
              <a:ext uri="{FF2B5EF4-FFF2-40B4-BE49-F238E27FC236}">
                <a16:creationId xmlns:a16="http://schemas.microsoft.com/office/drawing/2014/main" id="{18DC05EA-B403-4446-A2BE-2B6807A26EEE}"/>
              </a:ext>
            </a:extLst>
          </p:cNvPr>
          <p:cNvGrpSpPr/>
          <p:nvPr/>
        </p:nvGrpSpPr>
        <p:grpSpPr>
          <a:xfrm>
            <a:off x="514858" y="499074"/>
            <a:ext cx="131794" cy="132296"/>
            <a:chOff x="511902" y="912278"/>
            <a:chExt cx="281320" cy="282391"/>
          </a:xfrm>
        </p:grpSpPr>
        <p:sp>
          <p:nvSpPr>
            <p:cNvPr id="10" name="Elipse 9">
              <a:extLst>
                <a:ext uri="{FF2B5EF4-FFF2-40B4-BE49-F238E27FC236}">
                  <a16:creationId xmlns:a16="http://schemas.microsoft.com/office/drawing/2014/main" id="{284DC296-442E-A74F-94E5-2FE118A5173F}"/>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1" name="Imagen 10">
              <a:extLst>
                <a:ext uri="{FF2B5EF4-FFF2-40B4-BE49-F238E27FC236}">
                  <a16:creationId xmlns:a16="http://schemas.microsoft.com/office/drawing/2014/main" id="{D7EB7792-5D89-A44B-B02D-67BB0D752B30}"/>
                </a:ext>
              </a:extLst>
            </p:cNvPr>
            <p:cNvPicPr>
              <a:picLocks noChangeAspect="1"/>
            </p:cNvPicPr>
            <p:nvPr/>
          </p:nvPicPr>
          <p:blipFill>
            <a:blip r:embed="rId4">
              <a:alphaModFix/>
              <a:lum bright="100000" contrast="100000"/>
            </a:blip>
            <a:stretch>
              <a:fillRect/>
            </a:stretch>
          </p:blipFill>
          <p:spPr>
            <a:xfrm rot="5400000">
              <a:off x="578093" y="979007"/>
              <a:ext cx="148937" cy="148937"/>
            </a:xfrm>
            <a:prstGeom prst="rect">
              <a:avLst/>
            </a:prstGeom>
          </p:spPr>
        </p:pic>
      </p:grpSp>
      <p:pic>
        <p:nvPicPr>
          <p:cNvPr id="12" name="Imagen 11">
            <a:extLst>
              <a:ext uri="{FF2B5EF4-FFF2-40B4-BE49-F238E27FC236}">
                <a16:creationId xmlns:a16="http://schemas.microsoft.com/office/drawing/2014/main" id="{35C9FC99-1026-3D4C-8B04-70CADD52B870}"/>
              </a:ext>
            </a:extLst>
          </p:cNvPr>
          <p:cNvPicPr>
            <a:picLocks noChangeAspect="1"/>
          </p:cNvPicPr>
          <p:nvPr/>
        </p:nvPicPr>
        <p:blipFill>
          <a:blip r:embed="rId5"/>
          <a:stretch>
            <a:fillRect/>
          </a:stretch>
        </p:blipFill>
        <p:spPr>
          <a:xfrm>
            <a:off x="1504950" y="4658654"/>
            <a:ext cx="185286" cy="177874"/>
          </a:xfrm>
          <a:prstGeom prst="rect">
            <a:avLst/>
          </a:prstGeom>
        </p:spPr>
      </p:pic>
      <p:pic>
        <p:nvPicPr>
          <p:cNvPr id="13" name="Imagen 12">
            <a:extLst>
              <a:ext uri="{FF2B5EF4-FFF2-40B4-BE49-F238E27FC236}">
                <a16:creationId xmlns:a16="http://schemas.microsoft.com/office/drawing/2014/main" id="{AD1D0639-15F6-964E-9D94-32676D9CE58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6000" contrast="9000"/>
                    </a14:imgEffect>
                  </a14:imgLayer>
                </a14:imgProps>
              </a:ext>
            </a:extLst>
          </a:blip>
          <a:srcRect t="15413" b="673"/>
          <a:stretch/>
        </p:blipFill>
        <p:spPr>
          <a:xfrm>
            <a:off x="1644203" y="1142624"/>
            <a:ext cx="5856625" cy="2783333"/>
          </a:xfrm>
          <a:prstGeom prst="round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2"/>
          <p:cNvPicPr preferRelativeResize="0"/>
          <p:nvPr/>
        </p:nvPicPr>
        <p:blipFill rotWithShape="1">
          <a:blip r:embed="rId3">
            <a:alphaModFix/>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1468514" y="1414314"/>
            <a:ext cx="6206971" cy="3819674"/>
          </a:xfrm>
          <a:prstGeom prst="rect">
            <a:avLst/>
          </a:prstGeom>
          <a:noFill/>
          <a:ln>
            <a:noFill/>
          </a:ln>
        </p:spPr>
      </p:pic>
      <p:sp>
        <p:nvSpPr>
          <p:cNvPr id="268" name="Google Shape;268;p22"/>
          <p:cNvSpPr txBox="1"/>
          <p:nvPr/>
        </p:nvSpPr>
        <p:spPr>
          <a:xfrm>
            <a:off x="503238" y="912813"/>
            <a:ext cx="3889375"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ES" sz="1600" b="1" dirty="0">
                <a:solidFill>
                  <a:srgbClr val="262626"/>
                </a:solidFill>
                <a:latin typeface="Calibri"/>
                <a:ea typeface="Calibri"/>
                <a:cs typeface="Calibri"/>
                <a:sym typeface="Calibri"/>
              </a:rPr>
              <a:t>PROCESOS EN UNA PLANTA DE RECICLAJE</a:t>
            </a:r>
            <a:endParaRPr sz="1600" b="1" dirty="0">
              <a:solidFill>
                <a:srgbClr val="262626"/>
              </a:solidFill>
              <a:latin typeface="Calibri"/>
              <a:ea typeface="Calibri"/>
              <a:cs typeface="Calibri"/>
              <a:sym typeface="Calibri"/>
            </a:endParaRPr>
          </a:p>
        </p:txBody>
      </p:sp>
      <p:sp>
        <p:nvSpPr>
          <p:cNvPr id="5" name="Rectangle 5">
            <a:extLst>
              <a:ext uri="{FF2B5EF4-FFF2-40B4-BE49-F238E27FC236}">
                <a16:creationId xmlns:a16="http://schemas.microsoft.com/office/drawing/2014/main" id="{014AF412-9300-1F4E-AE13-24E97E9DAF9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PLANTA DE RECICLAJE DE RESIDUOS SÓLIDOS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 name="Rectángulo 3">
            <a:extLst>
              <a:ext uri="{FF2B5EF4-FFF2-40B4-BE49-F238E27FC236}">
                <a16:creationId xmlns:a16="http://schemas.microsoft.com/office/drawing/2014/main" id="{93BF5F3F-073C-D645-9BA6-0BF19C30B8AD}"/>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AC145EBA-E3C9-3842-86E0-2E6577EFBB2E}"/>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Regular" charset="0"/>
                <a:cs typeface="Calibri"/>
              </a:rPr>
              <a:t>VENTA DE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RESIDUOS SÓLIDOS</a:t>
            </a:r>
          </a:p>
        </p:txBody>
      </p:sp>
      <p:pic>
        <p:nvPicPr>
          <p:cNvPr id="6" name="Imagen 5">
            <a:extLst>
              <a:ext uri="{FF2B5EF4-FFF2-40B4-BE49-F238E27FC236}">
                <a16:creationId xmlns:a16="http://schemas.microsoft.com/office/drawing/2014/main" id="{D22EA6AB-85E9-AE43-8195-77F2539FF511}"/>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4"/>
          <p:cNvSpPr txBox="1"/>
          <p:nvPr/>
        </p:nvSpPr>
        <p:spPr>
          <a:xfrm>
            <a:off x="479886" y="912813"/>
            <a:ext cx="8195802" cy="569387"/>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VENTA DE CHATARRA EN PLANTA SIDERÚRGICA</a:t>
            </a:r>
            <a:endParaRPr dirty="0"/>
          </a:p>
          <a:p>
            <a:pPr marL="11725" marR="0" lvl="0" indent="0" algn="l" rtl="0">
              <a:spcBef>
                <a:spcPts val="0"/>
              </a:spcBef>
              <a:spcAft>
                <a:spcPts val="0"/>
              </a:spcAft>
              <a:buNone/>
            </a:pPr>
            <a:r>
              <a:rPr lang="es-ES" sz="1600" dirty="0">
                <a:solidFill>
                  <a:srgbClr val="262626"/>
                </a:solidFill>
                <a:latin typeface="Calibri"/>
                <a:ea typeface="Calibri"/>
                <a:cs typeface="Calibri"/>
                <a:sym typeface="Calibri"/>
              </a:rPr>
              <a:t>El acero es el material con mayor porcentaje de recuperación. Todas las acerías lo compran.</a:t>
            </a:r>
            <a:endParaRPr dirty="0"/>
          </a:p>
        </p:txBody>
      </p:sp>
      <p:grpSp>
        <p:nvGrpSpPr>
          <p:cNvPr id="4" name="Grupo 3">
            <a:extLst>
              <a:ext uri="{FF2B5EF4-FFF2-40B4-BE49-F238E27FC236}">
                <a16:creationId xmlns:a16="http://schemas.microsoft.com/office/drawing/2014/main" id="{DD6333DC-BC40-B340-8F06-D3A3E01F7CDA}"/>
              </a:ext>
            </a:extLst>
          </p:cNvPr>
          <p:cNvGrpSpPr/>
          <p:nvPr/>
        </p:nvGrpSpPr>
        <p:grpSpPr>
          <a:xfrm>
            <a:off x="479886" y="1870730"/>
            <a:ext cx="8195802" cy="2420238"/>
            <a:chOff x="1105785" y="2420831"/>
            <a:chExt cx="6135989" cy="1811971"/>
          </a:xfrm>
        </p:grpSpPr>
        <p:pic>
          <p:nvPicPr>
            <p:cNvPr id="284" name="Google Shape;284;p24" descr="Portal de Inversionistas :: Aceros Arequipa"/>
            <p:cNvPicPr preferRelativeResize="0"/>
            <p:nvPr/>
          </p:nvPicPr>
          <p:blipFill rotWithShape="1">
            <a:blip r:embed="rId3">
              <a:alphaModFix/>
            </a:blip>
            <a:srcRect/>
            <a:stretch/>
          </p:blipFill>
          <p:spPr>
            <a:xfrm>
              <a:off x="1105785" y="2420831"/>
              <a:ext cx="4254770" cy="1811970"/>
            </a:xfrm>
            <a:prstGeom prst="rect">
              <a:avLst/>
            </a:prstGeom>
            <a:noFill/>
            <a:ln>
              <a:noFill/>
            </a:ln>
          </p:spPr>
        </p:pic>
        <p:pic>
          <p:nvPicPr>
            <p:cNvPr id="285" name="Google Shape;285;p24"/>
            <p:cNvPicPr preferRelativeResize="0"/>
            <p:nvPr/>
          </p:nvPicPr>
          <p:blipFill rotWithShape="1">
            <a:blip r:embed="rId4">
              <a:alphaModFix/>
            </a:blip>
            <a:srcRect/>
            <a:stretch/>
          </p:blipFill>
          <p:spPr>
            <a:xfrm>
              <a:off x="5429804" y="2420832"/>
              <a:ext cx="1811970" cy="1811970"/>
            </a:xfrm>
            <a:prstGeom prst="rect">
              <a:avLst/>
            </a:prstGeom>
            <a:noFill/>
            <a:ln>
              <a:noFill/>
            </a:ln>
          </p:spPr>
        </p:pic>
      </p:grpSp>
      <p:sp>
        <p:nvSpPr>
          <p:cNvPr id="286" name="Google Shape;286;p24"/>
          <p:cNvSpPr txBox="1"/>
          <p:nvPr/>
        </p:nvSpPr>
        <p:spPr>
          <a:xfrm>
            <a:off x="1504005" y="4392620"/>
            <a:ext cx="6135989" cy="15388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1000" b="1" dirty="0">
                <a:solidFill>
                  <a:schemeClr val="bg1">
                    <a:lumMod val="50000"/>
                  </a:schemeClr>
                </a:solidFill>
                <a:latin typeface="Calibri"/>
                <a:ea typeface="Calibri"/>
                <a:cs typeface="Calibri"/>
                <a:sym typeface="Calibri"/>
              </a:rPr>
              <a:t>Artículo: </a:t>
            </a:r>
            <a:r>
              <a:rPr lang="es-ES" sz="1000" u="sng" dirty="0">
                <a:solidFill>
                  <a:schemeClr val="bg1">
                    <a:lumMod val="50000"/>
                  </a:schemeClr>
                </a:solidFill>
                <a:latin typeface="Calibri"/>
                <a:ea typeface="Calibri"/>
                <a:cs typeface="Calibri"/>
                <a:sym typeface="Calibri"/>
              </a:rPr>
              <a:t>https://monvaga.com/steel-facts/sabias-que-el-acero-es-el-material-mas-reciclado-del-mundo</a:t>
            </a:r>
            <a:endParaRPr sz="1000" dirty="0">
              <a:solidFill>
                <a:schemeClr val="bg1">
                  <a:lumMod val="50000"/>
                </a:schemeClr>
              </a:solidFill>
              <a:latin typeface="Calibri"/>
              <a:ea typeface="Calibri"/>
              <a:cs typeface="Calibri"/>
              <a:sym typeface="Calibri"/>
            </a:endParaRPr>
          </a:p>
        </p:txBody>
      </p:sp>
      <p:sp>
        <p:nvSpPr>
          <p:cNvPr id="7" name="Rectangle 5">
            <a:extLst>
              <a:ext uri="{FF2B5EF4-FFF2-40B4-BE49-F238E27FC236}">
                <a16:creationId xmlns:a16="http://schemas.microsoft.com/office/drawing/2014/main" id="{D44C8DD1-B768-9941-A53B-13EE7978A4E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VENTA DE RESIDUOS SÓLIDOS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5"/>
          <p:cNvSpPr txBox="1"/>
          <p:nvPr/>
        </p:nvSpPr>
        <p:spPr>
          <a:xfrm>
            <a:off x="503238" y="912813"/>
            <a:ext cx="4068762" cy="2046714"/>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VENTA DE RESIDUOS SÓLIDOS</a:t>
            </a:r>
            <a:endParaRPr dirty="0"/>
          </a:p>
          <a:p>
            <a:pPr marL="11725" marR="0" lvl="0" indent="0" algn="l" rtl="0">
              <a:spcBef>
                <a:spcPts val="0"/>
              </a:spcBef>
              <a:spcAft>
                <a:spcPts val="0"/>
              </a:spcAft>
              <a:buNone/>
            </a:pPr>
            <a:r>
              <a:rPr lang="es-ES" sz="1600" b="1" dirty="0">
                <a:solidFill>
                  <a:srgbClr val="00B1C2"/>
                </a:solidFill>
                <a:latin typeface="Calibri"/>
                <a:ea typeface="Calibri"/>
                <a:cs typeface="Calibri"/>
                <a:sym typeface="Calibri"/>
              </a:rPr>
              <a:t>Metales</a:t>
            </a:r>
            <a:r>
              <a:rPr lang="es-ES" sz="1600" dirty="0">
                <a:solidFill>
                  <a:srgbClr val="00B1C2"/>
                </a:solidFill>
                <a:latin typeface="Calibri"/>
                <a:ea typeface="Calibri"/>
                <a:cs typeface="Calibri"/>
                <a:sym typeface="Calibri"/>
              </a:rPr>
              <a:t>: </a:t>
            </a:r>
            <a:r>
              <a:rPr lang="es-ES" sz="1600" dirty="0">
                <a:solidFill>
                  <a:srgbClr val="262626"/>
                </a:solidFill>
                <a:latin typeface="Calibri"/>
                <a:ea typeface="Calibri"/>
                <a:cs typeface="Calibri"/>
                <a:sym typeface="Calibri"/>
              </a:rPr>
              <a:t>latas de alimentos, aluminio, cobre, fierros de construcción, restos de vehículos, etc.  </a:t>
            </a:r>
            <a:endParaRPr dirty="0"/>
          </a:p>
          <a:p>
            <a:pPr marL="11725" marR="0" lvl="0" indent="0" algn="l" rtl="0">
              <a:spcBef>
                <a:spcPts val="0"/>
              </a:spcBef>
              <a:spcAft>
                <a:spcPts val="0"/>
              </a:spcAft>
              <a:buNone/>
            </a:pPr>
            <a:r>
              <a:rPr lang="es-ES" sz="1600" b="1" dirty="0">
                <a:solidFill>
                  <a:srgbClr val="00B1C2"/>
                </a:solidFill>
                <a:latin typeface="Calibri"/>
                <a:ea typeface="Calibri"/>
                <a:cs typeface="Calibri"/>
                <a:sym typeface="Calibri"/>
              </a:rPr>
              <a:t>Vidrio</a:t>
            </a:r>
            <a:r>
              <a:rPr lang="es-ES" sz="1600" dirty="0">
                <a:solidFill>
                  <a:srgbClr val="00B1C2"/>
                </a:solidFill>
                <a:latin typeface="Calibri"/>
                <a:ea typeface="Calibri"/>
                <a:cs typeface="Calibri"/>
                <a:sym typeface="Calibri"/>
              </a:rPr>
              <a:t>: </a:t>
            </a:r>
            <a:r>
              <a:rPr lang="es-ES" sz="1600" dirty="0">
                <a:solidFill>
                  <a:srgbClr val="262626"/>
                </a:solidFill>
                <a:latin typeface="Calibri"/>
                <a:ea typeface="Calibri"/>
                <a:cs typeface="Calibri"/>
                <a:sym typeface="Calibri"/>
              </a:rPr>
              <a:t>botellas, ventanas, adornos, etc.</a:t>
            </a:r>
            <a:endParaRPr dirty="0"/>
          </a:p>
          <a:p>
            <a:pPr marL="11725" marR="0" lvl="0" indent="0" algn="l" rtl="0">
              <a:spcBef>
                <a:spcPts val="0"/>
              </a:spcBef>
              <a:spcAft>
                <a:spcPts val="0"/>
              </a:spcAft>
              <a:buNone/>
            </a:pPr>
            <a:r>
              <a:rPr lang="es-ES" sz="1600" b="1" dirty="0">
                <a:solidFill>
                  <a:srgbClr val="00B1C2"/>
                </a:solidFill>
                <a:latin typeface="Calibri"/>
                <a:ea typeface="Calibri"/>
                <a:cs typeface="Calibri"/>
                <a:sym typeface="Calibri"/>
              </a:rPr>
              <a:t>Papel</a:t>
            </a:r>
            <a:r>
              <a:rPr lang="es-ES" sz="1600" dirty="0">
                <a:solidFill>
                  <a:srgbClr val="00B1C2"/>
                </a:solidFill>
                <a:latin typeface="Calibri"/>
                <a:ea typeface="Calibri"/>
                <a:cs typeface="Calibri"/>
                <a:sym typeface="Calibri"/>
              </a:rPr>
              <a:t>: </a:t>
            </a:r>
            <a:r>
              <a:rPr lang="es-ES" sz="1600" dirty="0">
                <a:solidFill>
                  <a:srgbClr val="262626"/>
                </a:solidFill>
                <a:latin typeface="Calibri"/>
                <a:ea typeface="Calibri"/>
                <a:cs typeface="Calibri"/>
                <a:sym typeface="Calibri"/>
              </a:rPr>
              <a:t>periódicos, cartón, cajas, etc.</a:t>
            </a:r>
            <a:endParaRPr dirty="0"/>
          </a:p>
          <a:p>
            <a:pPr marL="11725" marR="0" lvl="0" indent="0" algn="l" rtl="0">
              <a:spcBef>
                <a:spcPts val="0"/>
              </a:spcBef>
              <a:spcAft>
                <a:spcPts val="0"/>
              </a:spcAft>
              <a:buNone/>
            </a:pPr>
            <a:r>
              <a:rPr lang="es-ES" sz="1600" b="1" dirty="0">
                <a:solidFill>
                  <a:srgbClr val="00B1C2"/>
                </a:solidFill>
                <a:latin typeface="Calibri"/>
                <a:ea typeface="Calibri"/>
                <a:cs typeface="Calibri"/>
                <a:sym typeface="Calibri"/>
              </a:rPr>
              <a:t>Plástico</a:t>
            </a:r>
            <a:r>
              <a:rPr lang="es-ES" sz="1600" dirty="0">
                <a:solidFill>
                  <a:srgbClr val="00B1C2"/>
                </a:solidFill>
                <a:latin typeface="Calibri"/>
                <a:ea typeface="Calibri"/>
                <a:cs typeface="Calibri"/>
                <a:sym typeface="Calibri"/>
              </a:rPr>
              <a:t>: </a:t>
            </a:r>
            <a:r>
              <a:rPr lang="es-ES" sz="1600" dirty="0">
                <a:solidFill>
                  <a:srgbClr val="262626"/>
                </a:solidFill>
                <a:latin typeface="Calibri"/>
                <a:ea typeface="Calibri"/>
                <a:cs typeface="Calibri"/>
                <a:sym typeface="Calibri"/>
              </a:rPr>
              <a:t>botellas PET.</a:t>
            </a:r>
            <a:endParaRPr dirty="0"/>
          </a:p>
          <a:p>
            <a:pPr marL="11725" marR="0" lvl="0" indent="0" algn="l" rtl="0">
              <a:spcBef>
                <a:spcPts val="0"/>
              </a:spcBef>
              <a:spcAft>
                <a:spcPts val="0"/>
              </a:spcAft>
              <a:buNone/>
            </a:pPr>
            <a:r>
              <a:rPr lang="es-ES" sz="1600" b="1" dirty="0">
                <a:solidFill>
                  <a:srgbClr val="00B1C2"/>
                </a:solidFill>
                <a:latin typeface="Calibri"/>
                <a:ea typeface="Calibri"/>
                <a:cs typeface="Calibri"/>
                <a:sym typeface="Calibri"/>
              </a:rPr>
              <a:t>Madera</a:t>
            </a:r>
            <a:r>
              <a:rPr lang="es-ES" sz="1600" dirty="0">
                <a:solidFill>
                  <a:srgbClr val="00B1C2"/>
                </a:solidFill>
                <a:latin typeface="Calibri"/>
                <a:ea typeface="Calibri"/>
                <a:cs typeface="Calibri"/>
                <a:sym typeface="Calibri"/>
              </a:rPr>
              <a:t>: </a:t>
            </a:r>
            <a:r>
              <a:rPr lang="es-ES" sz="1600" dirty="0">
                <a:solidFill>
                  <a:srgbClr val="262626"/>
                </a:solidFill>
                <a:latin typeface="Calibri"/>
                <a:ea typeface="Calibri"/>
                <a:cs typeface="Calibri"/>
                <a:sym typeface="Calibri"/>
              </a:rPr>
              <a:t>muebles.</a:t>
            </a:r>
            <a:endParaRPr dirty="0"/>
          </a:p>
          <a:p>
            <a:pPr marL="11725" marR="0" lvl="0" indent="0" algn="l" rtl="0">
              <a:spcBef>
                <a:spcPts val="0"/>
              </a:spcBef>
              <a:spcAft>
                <a:spcPts val="0"/>
              </a:spcAft>
              <a:buNone/>
            </a:pPr>
            <a:r>
              <a:rPr lang="es-ES" sz="1600" b="1" dirty="0">
                <a:solidFill>
                  <a:srgbClr val="00B1C2"/>
                </a:solidFill>
                <a:latin typeface="Calibri"/>
                <a:ea typeface="Calibri"/>
                <a:cs typeface="Calibri"/>
                <a:sym typeface="Calibri"/>
              </a:rPr>
              <a:t>Textiles</a:t>
            </a:r>
            <a:r>
              <a:rPr lang="es-ES" sz="1600" dirty="0">
                <a:solidFill>
                  <a:srgbClr val="00B1C2"/>
                </a:solidFill>
                <a:latin typeface="Calibri"/>
                <a:ea typeface="Calibri"/>
                <a:cs typeface="Calibri"/>
                <a:sym typeface="Calibri"/>
              </a:rPr>
              <a:t>: </a:t>
            </a:r>
            <a:r>
              <a:rPr lang="es-ES" sz="1600" dirty="0">
                <a:solidFill>
                  <a:srgbClr val="262626"/>
                </a:solidFill>
                <a:latin typeface="Calibri"/>
                <a:ea typeface="Calibri"/>
                <a:cs typeface="Calibri"/>
                <a:sym typeface="Calibri"/>
              </a:rPr>
              <a:t>ropa.</a:t>
            </a:r>
            <a:endParaRPr dirty="0"/>
          </a:p>
        </p:txBody>
      </p:sp>
      <p:grpSp>
        <p:nvGrpSpPr>
          <p:cNvPr id="3" name="Grupo 2">
            <a:extLst>
              <a:ext uri="{FF2B5EF4-FFF2-40B4-BE49-F238E27FC236}">
                <a16:creationId xmlns:a16="http://schemas.microsoft.com/office/drawing/2014/main" id="{C5E2583F-300F-9346-BEDC-589131926024}"/>
              </a:ext>
            </a:extLst>
          </p:cNvPr>
          <p:cNvGrpSpPr/>
          <p:nvPr/>
        </p:nvGrpSpPr>
        <p:grpSpPr>
          <a:xfrm>
            <a:off x="511343" y="3661312"/>
            <a:ext cx="8143105" cy="1506141"/>
            <a:chOff x="511343" y="3661312"/>
            <a:chExt cx="8143105" cy="1506141"/>
          </a:xfrm>
        </p:grpSpPr>
        <p:pic>
          <p:nvPicPr>
            <p:cNvPr id="294" name="Google Shape;294;p25"/>
            <p:cNvPicPr preferRelativeResize="0"/>
            <p:nvPr/>
          </p:nvPicPr>
          <p:blipFill rotWithShape="1">
            <a:blip r:embed="rId3">
              <a:alphaModFix/>
            </a:blip>
            <a:srcRect/>
            <a:stretch/>
          </p:blipFill>
          <p:spPr>
            <a:xfrm>
              <a:off x="511343" y="3661312"/>
              <a:ext cx="2647156" cy="1506140"/>
            </a:xfrm>
            <a:prstGeom prst="rect">
              <a:avLst/>
            </a:prstGeom>
            <a:noFill/>
            <a:ln>
              <a:noFill/>
            </a:ln>
          </p:spPr>
        </p:pic>
        <p:pic>
          <p:nvPicPr>
            <p:cNvPr id="295" name="Google Shape;295;p25"/>
            <p:cNvPicPr preferRelativeResize="0"/>
            <p:nvPr/>
          </p:nvPicPr>
          <p:blipFill rotWithShape="1">
            <a:blip r:embed="rId4">
              <a:alphaModFix/>
            </a:blip>
            <a:srcRect/>
            <a:stretch/>
          </p:blipFill>
          <p:spPr>
            <a:xfrm>
              <a:off x="3220072" y="3661313"/>
              <a:ext cx="2693675" cy="1506140"/>
            </a:xfrm>
            <a:prstGeom prst="rect">
              <a:avLst/>
            </a:prstGeom>
            <a:noFill/>
            <a:ln>
              <a:noFill/>
            </a:ln>
          </p:spPr>
        </p:pic>
        <p:pic>
          <p:nvPicPr>
            <p:cNvPr id="296" name="Google Shape;296;p25"/>
            <p:cNvPicPr preferRelativeResize="0"/>
            <p:nvPr/>
          </p:nvPicPr>
          <p:blipFill rotWithShape="1">
            <a:blip r:embed="rId5">
              <a:alphaModFix/>
            </a:blip>
            <a:srcRect/>
            <a:stretch/>
          </p:blipFill>
          <p:spPr>
            <a:xfrm>
              <a:off x="5978416" y="3671178"/>
              <a:ext cx="2676032" cy="1496274"/>
            </a:xfrm>
            <a:prstGeom prst="rect">
              <a:avLst/>
            </a:prstGeom>
            <a:noFill/>
            <a:ln>
              <a:noFill/>
            </a:ln>
          </p:spPr>
        </p:pic>
      </p:grpSp>
      <p:sp>
        <p:nvSpPr>
          <p:cNvPr id="9" name="Rectangle 5">
            <a:extLst>
              <a:ext uri="{FF2B5EF4-FFF2-40B4-BE49-F238E27FC236}">
                <a16:creationId xmlns:a16="http://schemas.microsoft.com/office/drawing/2014/main" id="{1558BD6E-25B0-FF4E-B21E-D1EE2CEA3C8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VENTA DE RESIDUOS SÓLIDOS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Redondear rectángulo de esquina del mismo lado 9">
            <a:extLst>
              <a:ext uri="{FF2B5EF4-FFF2-40B4-BE49-F238E27FC236}">
                <a16:creationId xmlns:a16="http://schemas.microsoft.com/office/drawing/2014/main" id="{13290130-1943-3946-AA26-6812E975FD2A}"/>
              </a:ext>
            </a:extLst>
          </p:cNvPr>
          <p:cNvSpPr/>
          <p:nvPr/>
        </p:nvSpPr>
        <p:spPr>
          <a:xfrm rot="16200000">
            <a:off x="6066404" y="824827"/>
            <a:ext cx="2532136" cy="2708107"/>
          </a:xfrm>
          <a:prstGeom prst="round2SameRect">
            <a:avLst>
              <a:gd name="adj1" fmla="val 5364"/>
              <a:gd name="adj2" fmla="val 0"/>
            </a:avLst>
          </a:prstGeom>
          <a:solidFill>
            <a:srgbClr val="00B2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CuadroTexto 10">
            <a:extLst>
              <a:ext uri="{FF2B5EF4-FFF2-40B4-BE49-F238E27FC236}">
                <a16:creationId xmlns:a16="http://schemas.microsoft.com/office/drawing/2014/main" id="{F9CA18C6-1F50-0A40-A838-E8E91261E377}"/>
              </a:ext>
            </a:extLst>
          </p:cNvPr>
          <p:cNvSpPr txBox="1"/>
          <p:nvPr/>
        </p:nvSpPr>
        <p:spPr>
          <a:xfrm>
            <a:off x="6352374" y="1958348"/>
            <a:ext cx="1733448" cy="1231106"/>
          </a:xfrm>
          <a:prstGeom prst="rect">
            <a:avLst/>
          </a:prstGeom>
          <a:noFill/>
        </p:spPr>
        <p:txBody>
          <a:bodyPr wrap="square" lIns="0" tIns="0" rIns="0" bIns="0" rtlCol="0">
            <a:spAutoFit/>
          </a:bodyPr>
          <a:lstStyle/>
          <a:p>
            <a:pPr marL="0" marR="0" lvl="0" indent="0" rtl="0">
              <a:spcBef>
                <a:spcPts val="0"/>
              </a:spcBef>
              <a:spcAft>
                <a:spcPts val="0"/>
              </a:spcAft>
              <a:buNone/>
            </a:pPr>
            <a:r>
              <a:rPr lang="es-ES" sz="1600" dirty="0">
                <a:solidFill>
                  <a:schemeClr val="bg1"/>
                </a:solidFill>
                <a:latin typeface="Calibri" charset="0"/>
                <a:cs typeface="Calibri" charset="0"/>
                <a:sym typeface="Calibri"/>
              </a:rPr>
              <a:t>Según el MINAM, en el Perú solo se recicla el 1.9 % del total de los residuos sólidos reutilizables.</a:t>
            </a:r>
            <a:endParaRPr lang="es-ES" sz="1600" dirty="0">
              <a:solidFill>
                <a:schemeClr val="bg1"/>
              </a:solidFill>
              <a:latin typeface="Calibri" charset="0"/>
              <a:cs typeface="Calibri" charset="0"/>
            </a:endParaRPr>
          </a:p>
        </p:txBody>
      </p:sp>
      <p:sp>
        <p:nvSpPr>
          <p:cNvPr id="12" name="CuadroTexto 11">
            <a:extLst>
              <a:ext uri="{FF2B5EF4-FFF2-40B4-BE49-F238E27FC236}">
                <a16:creationId xmlns:a16="http://schemas.microsoft.com/office/drawing/2014/main" id="{5FFB492B-D8AA-5D4C-AFEA-219A3A58C2B6}"/>
              </a:ext>
            </a:extLst>
          </p:cNvPr>
          <p:cNvSpPr txBox="1"/>
          <p:nvPr/>
        </p:nvSpPr>
        <p:spPr>
          <a:xfrm>
            <a:off x="6352374" y="1266445"/>
            <a:ext cx="1629133" cy="738664"/>
          </a:xfrm>
          <a:prstGeom prst="rect">
            <a:avLst/>
          </a:prstGeom>
          <a:noFill/>
        </p:spPr>
        <p:txBody>
          <a:bodyPr wrap="square" lIns="0" tIns="0" rIns="0" bIns="0" rtlCol="0">
            <a:spAutoFit/>
          </a:bodyPr>
          <a:lstStyle/>
          <a:p>
            <a:pPr lvl="0"/>
            <a:r>
              <a:rPr lang="es-ES" sz="4800" b="1" dirty="0">
                <a:solidFill>
                  <a:schemeClr val="bg1"/>
                </a:solidFill>
                <a:latin typeface="Calibri" charset="0"/>
                <a:ea typeface="Calibri" charset="0"/>
                <a:cs typeface="Calibri" charset="0"/>
              </a:rPr>
              <a:t>1.9 %</a:t>
            </a:r>
            <a:endParaRPr lang="es-PE" sz="4800" b="1" dirty="0">
              <a:solidFill>
                <a:schemeClr val="bg1"/>
              </a:solidFill>
              <a:latin typeface="Calibri" charset="0"/>
              <a:ea typeface="Calibri" charset="0"/>
              <a:cs typeface="Calibri" charset="0"/>
            </a:endParaRPr>
          </a:p>
        </p:txBody>
      </p:sp>
      <p:pic>
        <p:nvPicPr>
          <p:cNvPr id="13" name="Imagen 12">
            <a:extLst>
              <a:ext uri="{FF2B5EF4-FFF2-40B4-BE49-F238E27FC236}">
                <a16:creationId xmlns:a16="http://schemas.microsoft.com/office/drawing/2014/main" id="{5C01FCA1-C884-234F-8935-08FE8A16E84B}"/>
              </a:ext>
            </a:extLst>
          </p:cNvPr>
          <p:cNvPicPr>
            <a:picLocks noChangeAspect="1"/>
          </p:cNvPicPr>
          <p:nvPr/>
        </p:nvPicPr>
        <p:blipFill>
          <a:blip r:embed="rId6">
            <a:alphaModFix/>
            <a:lum bright="100000" contrast="100000"/>
          </a:blip>
          <a:stretch>
            <a:fillRect/>
          </a:stretch>
        </p:blipFill>
        <p:spPr>
          <a:xfrm>
            <a:off x="6352374" y="1132366"/>
            <a:ext cx="157605" cy="1576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6"/>
          <p:cNvSpPr txBox="1"/>
          <p:nvPr/>
        </p:nvSpPr>
        <p:spPr>
          <a:xfrm>
            <a:off x="489629" y="912813"/>
            <a:ext cx="8186059" cy="569387"/>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VALOR COMPARATIVO EN LA VENTA DE RESIDUOS SÓLIDOS</a:t>
            </a:r>
            <a:endParaRPr dirty="0"/>
          </a:p>
          <a:p>
            <a:pPr marL="11725" marR="0" lvl="0" indent="0" algn="l" rtl="0">
              <a:spcBef>
                <a:spcPts val="0"/>
              </a:spcBef>
              <a:spcAft>
                <a:spcPts val="0"/>
              </a:spcAft>
              <a:buNone/>
            </a:pPr>
            <a:r>
              <a:rPr lang="es-ES" sz="1600" dirty="0">
                <a:solidFill>
                  <a:srgbClr val="262626"/>
                </a:solidFill>
                <a:latin typeface="Calibri"/>
                <a:ea typeface="Calibri"/>
                <a:cs typeface="Calibri"/>
                <a:sym typeface="Calibri"/>
              </a:rPr>
              <a:t>Datos de venta en Perú.</a:t>
            </a:r>
            <a:endParaRPr sz="1600" dirty="0">
              <a:solidFill>
                <a:srgbClr val="262626"/>
              </a:solidFill>
              <a:latin typeface="Calibri"/>
              <a:ea typeface="Calibri"/>
              <a:cs typeface="Calibri"/>
              <a:sym typeface="Calibri"/>
            </a:endParaRPr>
          </a:p>
        </p:txBody>
      </p:sp>
      <p:sp>
        <p:nvSpPr>
          <p:cNvPr id="312" name="Google Shape;312;p26"/>
          <p:cNvSpPr txBox="1"/>
          <p:nvPr/>
        </p:nvSpPr>
        <p:spPr>
          <a:xfrm>
            <a:off x="908936" y="4001968"/>
            <a:ext cx="2202756" cy="64633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1600" b="1" dirty="0">
                <a:solidFill>
                  <a:srgbClr val="92C14E"/>
                </a:solidFill>
                <a:latin typeface="Calibri"/>
                <a:ea typeface="Calibri"/>
                <a:cs typeface="Calibri"/>
                <a:sym typeface="Calibri"/>
              </a:rPr>
              <a:t>BOTELLAS PET</a:t>
            </a:r>
            <a:br>
              <a:rPr lang="es-ES" sz="1600" b="1" dirty="0">
                <a:solidFill>
                  <a:srgbClr val="15BDAE"/>
                </a:solidFill>
                <a:latin typeface="Calibri"/>
                <a:ea typeface="Calibri"/>
                <a:cs typeface="Calibri"/>
                <a:sym typeface="Calibri"/>
              </a:rPr>
            </a:br>
            <a:r>
              <a:rPr lang="es-ES" sz="1300" dirty="0">
                <a:solidFill>
                  <a:schemeClr val="dk1"/>
                </a:solidFill>
                <a:latin typeface="Calibri"/>
                <a:ea typeface="Calibri"/>
                <a:cs typeface="Calibri"/>
                <a:sym typeface="Calibri"/>
              </a:rPr>
              <a:t>Botellas a granel. Precio de material en planta. </a:t>
            </a:r>
            <a:endParaRPr sz="1300" dirty="0">
              <a:solidFill>
                <a:schemeClr val="dk1"/>
              </a:solidFill>
              <a:latin typeface="Calibri"/>
              <a:ea typeface="Calibri"/>
              <a:cs typeface="Calibri"/>
              <a:sym typeface="Calibri"/>
            </a:endParaRPr>
          </a:p>
        </p:txBody>
      </p:sp>
      <p:sp>
        <p:nvSpPr>
          <p:cNvPr id="313" name="Google Shape;313;p26"/>
          <p:cNvSpPr txBox="1"/>
          <p:nvPr/>
        </p:nvSpPr>
        <p:spPr>
          <a:xfrm>
            <a:off x="3408558" y="4001967"/>
            <a:ext cx="2317911" cy="64633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1600" b="1" dirty="0">
                <a:solidFill>
                  <a:srgbClr val="EE4639"/>
                </a:solidFill>
                <a:latin typeface="Calibri"/>
                <a:ea typeface="Calibri"/>
                <a:cs typeface="Calibri"/>
                <a:sym typeface="Calibri"/>
              </a:rPr>
              <a:t>CHATARRA DE FIERRO</a:t>
            </a:r>
            <a:br>
              <a:rPr lang="es-ES" sz="1600" b="1" dirty="0">
                <a:solidFill>
                  <a:srgbClr val="15BDAE"/>
                </a:solidFill>
                <a:latin typeface="Calibri"/>
                <a:ea typeface="Calibri"/>
                <a:cs typeface="Calibri"/>
                <a:sym typeface="Calibri"/>
              </a:rPr>
            </a:br>
            <a:r>
              <a:rPr lang="es-ES" sz="1300" dirty="0">
                <a:solidFill>
                  <a:schemeClr val="dk1"/>
                </a:solidFill>
                <a:latin typeface="Calibri"/>
                <a:ea typeface="Calibri"/>
                <a:cs typeface="Calibri"/>
                <a:sym typeface="Calibri"/>
              </a:rPr>
              <a:t>Chatarra tipo industrial</a:t>
            </a:r>
            <a:endParaRPr sz="1300" dirty="0"/>
          </a:p>
          <a:p>
            <a:pPr marL="0" marR="0" lvl="0" indent="0" algn="ctr" rtl="0">
              <a:spcBef>
                <a:spcPts val="0"/>
              </a:spcBef>
              <a:spcAft>
                <a:spcPts val="0"/>
              </a:spcAft>
              <a:buNone/>
            </a:pPr>
            <a:r>
              <a:rPr lang="es-ES" sz="1300" dirty="0">
                <a:solidFill>
                  <a:schemeClr val="dk1"/>
                </a:solidFill>
                <a:latin typeface="Calibri"/>
                <a:ea typeface="Calibri"/>
                <a:cs typeface="Calibri"/>
                <a:sym typeface="Calibri"/>
              </a:rPr>
              <a:t>Fierro, Hierro en bultos, otros. </a:t>
            </a:r>
            <a:endParaRPr sz="1300" dirty="0">
              <a:solidFill>
                <a:schemeClr val="dk1"/>
              </a:solidFill>
              <a:latin typeface="Calibri"/>
              <a:ea typeface="Calibri"/>
              <a:cs typeface="Calibri"/>
              <a:sym typeface="Calibri"/>
            </a:endParaRPr>
          </a:p>
        </p:txBody>
      </p:sp>
      <p:sp>
        <p:nvSpPr>
          <p:cNvPr id="314" name="Google Shape;314;p26"/>
          <p:cNvSpPr txBox="1"/>
          <p:nvPr/>
        </p:nvSpPr>
        <p:spPr>
          <a:xfrm>
            <a:off x="5818404" y="3955801"/>
            <a:ext cx="2113484" cy="84638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1600" b="1" dirty="0">
                <a:solidFill>
                  <a:srgbClr val="7150A0"/>
                </a:solidFill>
                <a:latin typeface="Calibri"/>
                <a:ea typeface="Calibri"/>
                <a:cs typeface="Calibri"/>
                <a:sym typeface="Calibri"/>
              </a:rPr>
              <a:t>VIDRIO</a:t>
            </a:r>
            <a:br>
              <a:rPr lang="es-ES" sz="1600" b="1" dirty="0">
                <a:solidFill>
                  <a:srgbClr val="15BDAE"/>
                </a:solidFill>
                <a:latin typeface="Calibri"/>
                <a:ea typeface="Calibri"/>
                <a:cs typeface="Calibri"/>
                <a:sym typeface="Calibri"/>
              </a:rPr>
            </a:br>
            <a:r>
              <a:rPr lang="es-ES" sz="1300" dirty="0">
                <a:solidFill>
                  <a:schemeClr val="dk1"/>
                </a:solidFill>
                <a:latin typeface="Calibri"/>
                <a:ea typeface="Calibri"/>
                <a:cs typeface="Calibri"/>
                <a:sym typeface="Calibri"/>
              </a:rPr>
              <a:t>Vidrio de todos los colores. El plástico está reemplazando a este producto.</a:t>
            </a:r>
            <a:endParaRPr sz="1300" dirty="0"/>
          </a:p>
        </p:txBody>
      </p:sp>
      <p:sp>
        <p:nvSpPr>
          <p:cNvPr id="13" name="Rectangle 5">
            <a:extLst>
              <a:ext uri="{FF2B5EF4-FFF2-40B4-BE49-F238E27FC236}">
                <a16:creationId xmlns:a16="http://schemas.microsoft.com/office/drawing/2014/main" id="{5053D3D4-E2C0-E342-9AC7-FD5FDA2705F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VENTA DE RESIDUOS SÓLIDOS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2" name="Elipse 1">
            <a:extLst>
              <a:ext uri="{FF2B5EF4-FFF2-40B4-BE49-F238E27FC236}">
                <a16:creationId xmlns:a16="http://schemas.microsoft.com/office/drawing/2014/main" id="{445600D0-A0FB-B04A-8E11-CEEA980A122D}"/>
              </a:ext>
            </a:extLst>
          </p:cNvPr>
          <p:cNvSpPr/>
          <p:nvPr/>
        </p:nvSpPr>
        <p:spPr>
          <a:xfrm>
            <a:off x="1275907" y="1897025"/>
            <a:ext cx="1920949" cy="1920949"/>
          </a:xfrm>
          <a:prstGeom prst="ellipse">
            <a:avLst/>
          </a:prstGeom>
          <a:solidFill>
            <a:srgbClr val="92C1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9" name="Google Shape;309;p26"/>
          <p:cNvSpPr txBox="1"/>
          <p:nvPr/>
        </p:nvSpPr>
        <p:spPr>
          <a:xfrm>
            <a:off x="1444466" y="2392208"/>
            <a:ext cx="1583829"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dirty="0">
                <a:solidFill>
                  <a:schemeClr val="lt1"/>
                </a:solidFill>
                <a:latin typeface="Calibri"/>
                <a:ea typeface="Calibri"/>
                <a:cs typeface="Calibri"/>
                <a:sym typeface="Calibri"/>
              </a:rPr>
              <a:t>S/ 1.35 por kg </a:t>
            </a:r>
            <a:endParaRPr sz="3000" dirty="0"/>
          </a:p>
        </p:txBody>
      </p:sp>
      <p:sp>
        <p:nvSpPr>
          <p:cNvPr id="14" name="Elipse 13">
            <a:extLst>
              <a:ext uri="{FF2B5EF4-FFF2-40B4-BE49-F238E27FC236}">
                <a16:creationId xmlns:a16="http://schemas.microsoft.com/office/drawing/2014/main" id="{C68CB1BF-555A-554A-B27C-F0EE262EF367}"/>
              </a:ext>
            </a:extLst>
          </p:cNvPr>
          <p:cNvSpPr/>
          <p:nvPr/>
        </p:nvSpPr>
        <p:spPr>
          <a:xfrm>
            <a:off x="3729148" y="2014648"/>
            <a:ext cx="1685704" cy="1685704"/>
          </a:xfrm>
          <a:prstGeom prst="ellipse">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0" name="Google Shape;310;p26"/>
          <p:cNvSpPr txBox="1"/>
          <p:nvPr/>
        </p:nvSpPr>
        <p:spPr>
          <a:xfrm>
            <a:off x="3729148" y="2512099"/>
            <a:ext cx="1676732"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400" b="1" dirty="0">
                <a:solidFill>
                  <a:schemeClr val="lt1"/>
                </a:solidFill>
                <a:latin typeface="Calibri"/>
                <a:ea typeface="Calibri"/>
                <a:cs typeface="Calibri"/>
                <a:sym typeface="Calibri"/>
              </a:rPr>
              <a:t>S/ 0.70 </a:t>
            </a:r>
            <a:br>
              <a:rPr lang="es-ES" sz="2400" b="1" dirty="0">
                <a:solidFill>
                  <a:schemeClr val="lt1"/>
                </a:solidFill>
                <a:latin typeface="Calibri"/>
                <a:ea typeface="Calibri"/>
                <a:cs typeface="Calibri"/>
                <a:sym typeface="Calibri"/>
              </a:rPr>
            </a:br>
            <a:r>
              <a:rPr lang="es-ES" sz="2400" b="1" dirty="0">
                <a:solidFill>
                  <a:schemeClr val="lt1"/>
                </a:solidFill>
                <a:latin typeface="Calibri"/>
                <a:ea typeface="Calibri"/>
                <a:cs typeface="Calibri"/>
                <a:sym typeface="Calibri"/>
              </a:rPr>
              <a:t>por kg</a:t>
            </a:r>
            <a:endParaRPr sz="2400" dirty="0"/>
          </a:p>
        </p:txBody>
      </p:sp>
      <p:sp>
        <p:nvSpPr>
          <p:cNvPr id="15" name="Elipse 14">
            <a:extLst>
              <a:ext uri="{FF2B5EF4-FFF2-40B4-BE49-F238E27FC236}">
                <a16:creationId xmlns:a16="http://schemas.microsoft.com/office/drawing/2014/main" id="{836D2D1E-D40D-5A47-A5BD-51B072B1EF8E}"/>
              </a:ext>
            </a:extLst>
          </p:cNvPr>
          <p:cNvSpPr/>
          <p:nvPr/>
        </p:nvSpPr>
        <p:spPr>
          <a:xfrm>
            <a:off x="6163730" y="2167159"/>
            <a:ext cx="1380682" cy="1380682"/>
          </a:xfrm>
          <a:prstGeom prst="ellipse">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1" name="Google Shape;311;p26"/>
          <p:cNvSpPr txBox="1"/>
          <p:nvPr/>
        </p:nvSpPr>
        <p:spPr>
          <a:xfrm>
            <a:off x="6284617" y="2580501"/>
            <a:ext cx="1138908"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1800" b="1" dirty="0">
                <a:solidFill>
                  <a:schemeClr val="lt1"/>
                </a:solidFill>
                <a:latin typeface="Calibri"/>
                <a:ea typeface="Calibri"/>
                <a:cs typeface="Calibri"/>
                <a:sym typeface="Calibri"/>
              </a:rPr>
              <a:t>S/ 0.10 </a:t>
            </a:r>
          </a:p>
          <a:p>
            <a:pPr marL="0" marR="0" lvl="0" indent="0" algn="ctr" rtl="0">
              <a:spcBef>
                <a:spcPts val="0"/>
              </a:spcBef>
              <a:spcAft>
                <a:spcPts val="0"/>
              </a:spcAft>
              <a:buNone/>
            </a:pPr>
            <a:r>
              <a:rPr lang="es-ES" sz="1800" b="1" dirty="0">
                <a:solidFill>
                  <a:schemeClr val="lt1"/>
                </a:solidFill>
                <a:latin typeface="Calibri"/>
                <a:ea typeface="Calibri"/>
                <a:cs typeface="Calibri"/>
                <a:sym typeface="Calibri"/>
              </a:rPr>
              <a:t>por kg</a:t>
            </a:r>
            <a:endParaRPr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500"/>
                                        <p:tgtEl>
                                          <p:spTgt spid="30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0"/>
                                        </p:tgtEl>
                                        <p:attrNameLst>
                                          <p:attrName>style.visibility</p:attrName>
                                        </p:attrNameLst>
                                      </p:cBhvr>
                                      <p:to>
                                        <p:strVal val="visible"/>
                                      </p:to>
                                    </p:set>
                                    <p:animEffect transition="in" filter="fade">
                                      <p:cBhvr>
                                        <p:cTn id="11" dur="500"/>
                                        <p:tgtEl>
                                          <p:spTgt spid="3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1"/>
                                        </p:tgtEl>
                                        <p:attrNameLst>
                                          <p:attrName>style.visibility</p:attrName>
                                        </p:attrNameLst>
                                      </p:cBhvr>
                                      <p:to>
                                        <p:strVal val="visible"/>
                                      </p:to>
                                    </p:set>
                                    <p:animEffect transition="in" filter="fade">
                                      <p:cBhvr>
                                        <p:cTn id="15" dur="5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4" name="Rectángulo 3">
            <a:extLst>
              <a:ext uri="{FF2B5EF4-FFF2-40B4-BE49-F238E27FC236}">
                <a16:creationId xmlns:a16="http://schemas.microsoft.com/office/drawing/2014/main" id="{AAECB77F-3AAB-0141-8846-0B762B2475D5}"/>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65F2D407-E72D-3C44-B1AE-A97509D2155E}"/>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Regular" charset="0"/>
                <a:cs typeface="Calibri"/>
              </a:rPr>
              <a:t>RESIDUOS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PELIGROSOS</a:t>
            </a:r>
          </a:p>
        </p:txBody>
      </p:sp>
      <p:pic>
        <p:nvPicPr>
          <p:cNvPr id="6" name="Imagen 5">
            <a:extLst>
              <a:ext uri="{FF2B5EF4-FFF2-40B4-BE49-F238E27FC236}">
                <a16:creationId xmlns:a16="http://schemas.microsoft.com/office/drawing/2014/main" id="{8719C7DF-010C-4843-A431-944C5661C893}"/>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8"/>
          <p:cNvSpPr txBox="1"/>
          <p:nvPr/>
        </p:nvSpPr>
        <p:spPr>
          <a:xfrm>
            <a:off x="503238" y="912813"/>
            <a:ext cx="8172450" cy="1308050"/>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chemeClr val="tx1"/>
                </a:solidFill>
                <a:latin typeface="Calibri"/>
                <a:ea typeface="Calibri"/>
                <a:cs typeface="Calibri"/>
                <a:sym typeface="Calibri"/>
              </a:rPr>
              <a:t>¿QUÉ SON LOS RESIDUOS PELIGROSOS?</a:t>
            </a:r>
            <a:endParaRPr sz="1600" b="1" dirty="0">
              <a:solidFill>
                <a:schemeClr val="tx1"/>
              </a:solidFill>
              <a:latin typeface="Calibri"/>
              <a:ea typeface="Calibri"/>
              <a:cs typeface="Calibri"/>
              <a:sym typeface="Calibri"/>
            </a:endParaRPr>
          </a:p>
          <a:p>
            <a:pPr marL="11725" marR="0" lvl="0" indent="0" algn="l" rtl="0">
              <a:spcBef>
                <a:spcPts val="0"/>
              </a:spcBef>
              <a:spcAft>
                <a:spcPts val="0"/>
              </a:spcAft>
              <a:buNone/>
            </a:pPr>
            <a:r>
              <a:rPr lang="es-ES" sz="1600" dirty="0">
                <a:solidFill>
                  <a:schemeClr val="tx1"/>
                </a:solidFill>
                <a:latin typeface="Calibri"/>
                <a:ea typeface="Calibri"/>
                <a:cs typeface="Calibri"/>
                <a:sym typeface="Calibri"/>
              </a:rPr>
              <a:t>Los residuos peligrosos son materiales que presentan riesgos significativos para la salud humana y el medio ambiente. Pueden ser sólidos, líquidos o gaseosos y provienen de diversas fuentes, como industrias, hogares, hospitales y laboratorios. Estos residuos a menudo contienen sustancias tóxicas, corrosivas, inflamables o biológicas que requieren un manejo especializado.</a:t>
            </a:r>
            <a:endParaRPr sz="1600" dirty="0">
              <a:solidFill>
                <a:schemeClr val="tx1"/>
              </a:solidFill>
              <a:latin typeface="Calibri"/>
              <a:ea typeface="Calibri"/>
              <a:cs typeface="Calibri"/>
              <a:sym typeface="Calibri"/>
            </a:endParaRPr>
          </a:p>
        </p:txBody>
      </p:sp>
      <p:sp>
        <p:nvSpPr>
          <p:cNvPr id="5" name="Rectangle 5">
            <a:extLst>
              <a:ext uri="{FF2B5EF4-FFF2-40B4-BE49-F238E27FC236}">
                <a16:creationId xmlns:a16="http://schemas.microsoft.com/office/drawing/2014/main" id="{3F042B6D-70D6-4140-88B3-917DF8E32E2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RESIDUOS PELIGROSOS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 name="Grupo 1">
            <a:extLst>
              <a:ext uri="{FF2B5EF4-FFF2-40B4-BE49-F238E27FC236}">
                <a16:creationId xmlns:a16="http://schemas.microsoft.com/office/drawing/2014/main" id="{AA3AFCD5-DA77-1C4F-BC6C-04F50CEA9E14}"/>
              </a:ext>
            </a:extLst>
          </p:cNvPr>
          <p:cNvGrpSpPr/>
          <p:nvPr/>
        </p:nvGrpSpPr>
        <p:grpSpPr>
          <a:xfrm>
            <a:off x="1134138" y="2512898"/>
            <a:ext cx="6975861" cy="2205436"/>
            <a:chOff x="1134138" y="2512898"/>
            <a:chExt cx="6975861" cy="2205436"/>
          </a:xfrm>
        </p:grpSpPr>
        <p:pic>
          <p:nvPicPr>
            <p:cNvPr id="3" name="Imagen 2">
              <a:extLst>
                <a:ext uri="{FF2B5EF4-FFF2-40B4-BE49-F238E27FC236}">
                  <a16:creationId xmlns:a16="http://schemas.microsoft.com/office/drawing/2014/main" id="{A364F654-798E-BE43-AC24-AE93AF0A2F79}"/>
                </a:ext>
              </a:extLst>
            </p:cNvPr>
            <p:cNvPicPr>
              <a:picLocks noChangeAspect="1"/>
            </p:cNvPicPr>
            <p:nvPr/>
          </p:nvPicPr>
          <p:blipFill>
            <a:blip r:embed="rId3"/>
            <a:stretch>
              <a:fillRect/>
            </a:stretch>
          </p:blipFill>
          <p:spPr>
            <a:xfrm>
              <a:off x="5665491" y="2512898"/>
              <a:ext cx="2444508" cy="2126256"/>
            </a:xfrm>
            <a:prstGeom prst="rect">
              <a:avLst/>
            </a:prstGeom>
          </p:spPr>
        </p:pic>
        <p:pic>
          <p:nvPicPr>
            <p:cNvPr id="6" name="Imagen 5">
              <a:extLst>
                <a:ext uri="{FF2B5EF4-FFF2-40B4-BE49-F238E27FC236}">
                  <a16:creationId xmlns:a16="http://schemas.microsoft.com/office/drawing/2014/main" id="{7E0EEBAD-59EB-624D-8D41-0E7B1BF5C745}"/>
                </a:ext>
              </a:extLst>
            </p:cNvPr>
            <p:cNvPicPr>
              <a:picLocks noChangeAspect="1"/>
            </p:cNvPicPr>
            <p:nvPr/>
          </p:nvPicPr>
          <p:blipFill>
            <a:blip r:embed="rId4"/>
            <a:stretch>
              <a:fillRect/>
            </a:stretch>
          </p:blipFill>
          <p:spPr>
            <a:xfrm>
              <a:off x="3303181" y="2582305"/>
              <a:ext cx="2537638" cy="2136029"/>
            </a:xfrm>
            <a:prstGeom prst="rect">
              <a:avLst/>
            </a:prstGeom>
          </p:spPr>
        </p:pic>
        <p:pic>
          <p:nvPicPr>
            <p:cNvPr id="8" name="Imagen 7">
              <a:extLst>
                <a:ext uri="{FF2B5EF4-FFF2-40B4-BE49-F238E27FC236}">
                  <a16:creationId xmlns:a16="http://schemas.microsoft.com/office/drawing/2014/main" id="{3F7EDF4A-D435-484E-8901-D6305963CFD7}"/>
                </a:ext>
              </a:extLst>
            </p:cNvPr>
            <p:cNvPicPr>
              <a:picLocks noChangeAspect="1"/>
            </p:cNvPicPr>
            <p:nvPr/>
          </p:nvPicPr>
          <p:blipFill rotWithShape="1">
            <a:blip r:embed="rId5"/>
            <a:srcRect l="3459" t="5502" r="2228" b="4970"/>
            <a:stretch/>
          </p:blipFill>
          <p:spPr>
            <a:xfrm>
              <a:off x="1134138" y="2582305"/>
              <a:ext cx="2169043" cy="205684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 name="Rectángulo 3">
            <a:extLst>
              <a:ext uri="{FF2B5EF4-FFF2-40B4-BE49-F238E27FC236}">
                <a16:creationId xmlns:a16="http://schemas.microsoft.com/office/drawing/2014/main" id="{6AEA70FD-2518-F548-920D-210288B29C44}"/>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8CD61A92-2FE8-FC4B-B982-0DC0FED85C77}"/>
              </a:ext>
            </a:extLst>
          </p:cNvPr>
          <p:cNvSpPr txBox="1"/>
          <p:nvPr/>
        </p:nvSpPr>
        <p:spPr>
          <a:xfrm>
            <a:off x="1282298" y="918372"/>
            <a:ext cx="5521727" cy="4308872"/>
          </a:xfrm>
          <a:prstGeom prst="rect">
            <a:avLst/>
          </a:prstGeom>
        </p:spPr>
        <p:txBody>
          <a:bodyPr vert="horz" wrap="square" lIns="0" tIns="0" rIns="0" bIns="0" rtlCol="0">
            <a:spAutoFit/>
          </a:bodyPr>
          <a:lstStyle/>
          <a:p>
            <a:pPr marL="11725" marR="0" lvl="0" indent="0" algn="l" rtl="0">
              <a:spcBef>
                <a:spcPts val="0"/>
              </a:spcBef>
              <a:spcAft>
                <a:spcPts val="0"/>
              </a:spcAft>
              <a:buNone/>
            </a:pPr>
            <a:r>
              <a:rPr lang="es-ES" dirty="0">
                <a:solidFill>
                  <a:srgbClr val="262626"/>
                </a:solidFill>
                <a:latin typeface="Calibri"/>
                <a:ea typeface="Calibri"/>
                <a:cs typeface="Calibri"/>
                <a:sym typeface="Calibri"/>
              </a:rPr>
              <a:t>La sociedad actual está cobrando conciencia de la necesidad de reducir los residuos que todos generamos. Actualmente casi un tercio de los residuos sólidos urbanos son envases y embalajes y año tras año aumenta su crecimiento. Esta preocupación ha generado el proceso de logística inversa que consiste en recuperar todos estos residuos y transformarlos en lo posible en materiales de valor. La logística inversa está generando un movimiento de economía circular creando nuevos modelos de negocio que se están aplicando con éxito en todos los países.</a:t>
            </a:r>
            <a:endParaRPr lang="es-ES" dirty="0"/>
          </a:p>
          <a:p>
            <a:pPr marL="180000" marR="0" lvl="0" indent="-66675" algn="l" rtl="0">
              <a:spcBef>
                <a:spcPts val="0"/>
              </a:spcBef>
              <a:spcAft>
                <a:spcPts val="0"/>
              </a:spcAft>
              <a:buClr>
                <a:schemeClr val="dk1"/>
              </a:buClr>
              <a:buSzPts val="1600"/>
              <a:buFont typeface="Arial"/>
              <a:buNone/>
            </a:pPr>
            <a:endParaRPr lang="es-ES" dirty="0">
              <a:solidFill>
                <a:srgbClr val="262626"/>
              </a:solidFill>
              <a:latin typeface="Calibri"/>
              <a:ea typeface="Calibri"/>
              <a:cs typeface="Calibri"/>
              <a:sym typeface="Calibri"/>
            </a:endParaRPr>
          </a:p>
          <a:p>
            <a:pPr marL="11725" marR="0" lvl="0" indent="0" algn="l" rtl="0">
              <a:spcBef>
                <a:spcPts val="0"/>
              </a:spcBef>
              <a:spcAft>
                <a:spcPts val="0"/>
              </a:spcAft>
              <a:buNone/>
            </a:pPr>
            <a:r>
              <a:rPr lang="es-ES" dirty="0">
                <a:solidFill>
                  <a:srgbClr val="262626"/>
                </a:solidFill>
                <a:latin typeface="Calibri"/>
                <a:ea typeface="Calibri"/>
                <a:cs typeface="Calibri"/>
                <a:sym typeface="Calibri"/>
              </a:rPr>
              <a:t>Actualmente en el mundo se generan más de 2 mil millones de toneladas de residuos sólidos en las ciudades cada año, de los cuales el 45 % se gestiona de manera inadecuada. Se proyecta que serán 4 mil millones de toneladas para 2050 y es necesario tomar acciones. Es necesario tomar acciones frente a este problema de contaminación con buenos procesos de logística inversa.</a:t>
            </a:r>
            <a:endParaRPr lang="es-ES" dirty="0"/>
          </a:p>
          <a:p>
            <a:pPr marL="11725" marR="0" lvl="0" indent="0" algn="just" rtl="0">
              <a:spcBef>
                <a:spcPts val="0"/>
              </a:spcBef>
              <a:spcAft>
                <a:spcPts val="0"/>
              </a:spcAft>
              <a:buNone/>
            </a:pPr>
            <a:endParaRPr lang="es-ES" dirty="0">
              <a:solidFill>
                <a:srgbClr val="262626"/>
              </a:solidFill>
              <a:latin typeface="Calibri"/>
              <a:ea typeface="Calibri"/>
              <a:cs typeface="Calibri"/>
              <a:sym typeface="Calibri"/>
            </a:endParaRPr>
          </a:p>
          <a:p>
            <a:pPr marL="11725" marR="0" lvl="0" indent="0" algn="just" rtl="0">
              <a:spcBef>
                <a:spcPts val="0"/>
              </a:spcBef>
              <a:spcAft>
                <a:spcPts val="0"/>
              </a:spcAft>
              <a:buNone/>
            </a:pPr>
            <a:r>
              <a:rPr lang="es-ES" dirty="0">
                <a:solidFill>
                  <a:srgbClr val="262626"/>
                </a:solidFill>
                <a:latin typeface="Calibri"/>
                <a:ea typeface="Calibri"/>
                <a:cs typeface="Calibri"/>
                <a:sym typeface="Calibri"/>
              </a:rPr>
              <a:t>Por eso en esta sesión:</a:t>
            </a:r>
            <a:endParaRPr lang="es-ES" dirty="0"/>
          </a:p>
          <a:p>
            <a:pPr marL="177800" lvl="1" indent="-165100">
              <a:buClr>
                <a:srgbClr val="EE4639"/>
              </a:buClr>
              <a:buSzPts val="1600"/>
              <a:buFont typeface="Arial" charset="0"/>
              <a:buChar char="•"/>
              <a:tabLst>
                <a:tab pos="120650" algn="l"/>
              </a:tabLst>
            </a:pPr>
            <a:r>
              <a:rPr lang="es-ES" b="1" spc="-10" dirty="0">
                <a:latin typeface="Calibri" panose="020F0502020204030204" pitchFamily="34" charset="0"/>
                <a:cs typeface="Calibri" panose="020F0502020204030204" pitchFamily="34" charset="0"/>
                <a:sym typeface="Calibri"/>
              </a:rPr>
              <a:t>Aprenderás</a:t>
            </a:r>
            <a:r>
              <a:rPr lang="es-ES" spc="-10" dirty="0">
                <a:latin typeface="Calibri" panose="020F0502020204030204" pitchFamily="34" charset="0"/>
                <a:cs typeface="Calibri" panose="020F0502020204030204" pitchFamily="34" charset="0"/>
                <a:sym typeface="Calibri"/>
              </a:rPr>
              <a:t> acerca de la logística inversa. </a:t>
            </a:r>
            <a:endParaRPr lang="es-ES" spc="-10" dirty="0">
              <a:latin typeface="Calibri" panose="020F0502020204030204" pitchFamily="34" charset="0"/>
              <a:cs typeface="Calibri" panose="020F0502020204030204" pitchFamily="34" charset="0"/>
            </a:endParaRPr>
          </a:p>
          <a:p>
            <a:pPr marL="177800" lvl="1" indent="-165100">
              <a:buClr>
                <a:srgbClr val="EE4639"/>
              </a:buClr>
              <a:buSzPts val="1600"/>
              <a:buFont typeface="Arial" charset="0"/>
              <a:buChar char="•"/>
              <a:tabLst>
                <a:tab pos="120650" algn="l"/>
              </a:tabLst>
            </a:pPr>
            <a:r>
              <a:rPr lang="es-ES" b="1" spc="-10" dirty="0">
                <a:latin typeface="Calibri" panose="020F0502020204030204" pitchFamily="34" charset="0"/>
                <a:cs typeface="Calibri" panose="020F0502020204030204" pitchFamily="34" charset="0"/>
                <a:sym typeface="Calibri"/>
              </a:rPr>
              <a:t>Conocerás </a:t>
            </a:r>
            <a:r>
              <a:rPr lang="es-ES" spc="-10" dirty="0">
                <a:latin typeface="Calibri" panose="020F0502020204030204" pitchFamily="34" charset="0"/>
                <a:cs typeface="Calibri" panose="020F0502020204030204" pitchFamily="34" charset="0"/>
                <a:sym typeface="Calibri"/>
              </a:rPr>
              <a:t>sobre la clasificación de los residuos y su tratamiento en una planta de reciclaje.</a:t>
            </a:r>
          </a:p>
        </p:txBody>
      </p:sp>
      <p:pic>
        <p:nvPicPr>
          <p:cNvPr id="6" name="Imagen 5">
            <a:extLst>
              <a:ext uri="{FF2B5EF4-FFF2-40B4-BE49-F238E27FC236}">
                <a16:creationId xmlns:a16="http://schemas.microsoft.com/office/drawing/2014/main" id="{FC8EAECC-5595-2C46-BC78-F0C0A4127498}"/>
              </a:ext>
            </a:extLst>
          </p:cNvPr>
          <p:cNvPicPr>
            <a:picLocks noChangeAspect="1"/>
          </p:cNvPicPr>
          <p:nvPr/>
        </p:nvPicPr>
        <p:blipFill>
          <a:blip r:embed="rId3"/>
          <a:stretch>
            <a:fillRect/>
          </a:stretch>
        </p:blipFill>
        <p:spPr>
          <a:xfrm>
            <a:off x="1010839" y="954885"/>
            <a:ext cx="117851" cy="121369"/>
          </a:xfrm>
          <a:prstGeom prst="rect">
            <a:avLst/>
          </a:prstGeom>
        </p:spPr>
      </p:pic>
      <p:pic>
        <p:nvPicPr>
          <p:cNvPr id="7" name="Imagen 6">
            <a:extLst>
              <a:ext uri="{FF2B5EF4-FFF2-40B4-BE49-F238E27FC236}">
                <a16:creationId xmlns:a16="http://schemas.microsoft.com/office/drawing/2014/main" id="{C7599AED-0C15-3343-BE80-26D4B55F2A7F}"/>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8" name="Rectángulo 7">
            <a:extLst>
              <a:ext uri="{FF2B5EF4-FFF2-40B4-BE49-F238E27FC236}">
                <a16:creationId xmlns:a16="http://schemas.microsoft.com/office/drawing/2014/main" id="{9CE3428B-2F00-2C4E-95BF-BAF940BE43B1}"/>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Rectangle 5">
            <a:extLst>
              <a:ext uri="{FF2B5EF4-FFF2-40B4-BE49-F238E27FC236}">
                <a16:creationId xmlns:a16="http://schemas.microsoft.com/office/drawing/2014/main" id="{C4A004E7-EE97-EE44-B571-E1E466648C4B}"/>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0" name="Imagen 9">
            <a:extLst>
              <a:ext uri="{FF2B5EF4-FFF2-40B4-BE49-F238E27FC236}">
                <a16:creationId xmlns:a16="http://schemas.microsoft.com/office/drawing/2014/main" id="{D8DAABA8-FC8F-7549-B868-D7ECFE245A7A}"/>
              </a:ext>
            </a:extLst>
          </p:cNvPr>
          <p:cNvPicPr>
            <a:picLocks noChangeAspect="1"/>
          </p:cNvPicPr>
          <p:nvPr/>
        </p:nvPicPr>
        <p:blipFill>
          <a:blip r:embed="rId3"/>
          <a:stretch>
            <a:fillRect/>
          </a:stretch>
        </p:blipFill>
        <p:spPr>
          <a:xfrm>
            <a:off x="1010839" y="2857500"/>
            <a:ext cx="117851" cy="121369"/>
          </a:xfrm>
          <a:prstGeom prst="rect">
            <a:avLst/>
          </a:prstGeom>
        </p:spPr>
      </p:pic>
      <p:pic>
        <p:nvPicPr>
          <p:cNvPr id="11" name="Imagen 10">
            <a:extLst>
              <a:ext uri="{FF2B5EF4-FFF2-40B4-BE49-F238E27FC236}">
                <a16:creationId xmlns:a16="http://schemas.microsoft.com/office/drawing/2014/main" id="{AF2339C3-A8CE-D244-97A1-40774E396B35}"/>
              </a:ext>
            </a:extLst>
          </p:cNvPr>
          <p:cNvPicPr>
            <a:picLocks noChangeAspect="1"/>
          </p:cNvPicPr>
          <p:nvPr/>
        </p:nvPicPr>
        <p:blipFill>
          <a:blip r:embed="rId3"/>
          <a:stretch>
            <a:fillRect/>
          </a:stretch>
        </p:blipFill>
        <p:spPr>
          <a:xfrm>
            <a:off x="1010839" y="4361362"/>
            <a:ext cx="117851" cy="1213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9"/>
          <p:cNvSpPr txBox="1"/>
          <p:nvPr/>
        </p:nvSpPr>
        <p:spPr>
          <a:xfrm>
            <a:off x="503238" y="922405"/>
            <a:ext cx="7473755" cy="815608"/>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chemeClr val="tx1"/>
                </a:solidFill>
                <a:latin typeface="Calibri"/>
                <a:ea typeface="Calibri"/>
                <a:cs typeface="Calibri"/>
                <a:sym typeface="Calibri"/>
              </a:rPr>
              <a:t>IDENTIFICACIÓN DE LOS RESIDUOS PELIGROSOS</a:t>
            </a:r>
            <a:endParaRPr sz="1600" b="1" dirty="0">
              <a:solidFill>
                <a:schemeClr val="tx1"/>
              </a:solidFill>
              <a:latin typeface="Calibri"/>
              <a:ea typeface="Calibri"/>
              <a:cs typeface="Calibri"/>
              <a:sym typeface="Calibri"/>
            </a:endParaRPr>
          </a:p>
          <a:p>
            <a:pPr marL="11725" marR="0" lvl="0" indent="0" algn="l" rtl="0">
              <a:spcBef>
                <a:spcPts val="0"/>
              </a:spcBef>
              <a:spcAft>
                <a:spcPts val="0"/>
              </a:spcAft>
              <a:buNone/>
            </a:pPr>
            <a:r>
              <a:rPr lang="es-ES" sz="1600" dirty="0">
                <a:solidFill>
                  <a:schemeClr val="tx1"/>
                </a:solidFill>
                <a:latin typeface="Calibri"/>
                <a:ea typeface="Calibri"/>
                <a:cs typeface="Calibri"/>
                <a:sym typeface="Calibri"/>
              </a:rPr>
              <a:t>Esto implica evaluar las propiedades físicas y químicas de los materiales para determinar su peligrosidad.</a:t>
            </a:r>
            <a:endParaRPr sz="1600" dirty="0">
              <a:solidFill>
                <a:schemeClr val="tx1"/>
              </a:solidFill>
              <a:latin typeface="Calibri"/>
              <a:ea typeface="Calibri"/>
              <a:cs typeface="Calibri"/>
              <a:sym typeface="Calibri"/>
            </a:endParaRPr>
          </a:p>
        </p:txBody>
      </p:sp>
      <p:pic>
        <p:nvPicPr>
          <p:cNvPr id="360" name="Google Shape;360;p29"/>
          <p:cNvPicPr preferRelativeResize="0"/>
          <p:nvPr/>
        </p:nvPicPr>
        <p:blipFill rotWithShape="1">
          <a:blip r:embed="rId3">
            <a:alphaModFix/>
          </a:blip>
          <a:srcRect/>
          <a:stretch/>
        </p:blipFill>
        <p:spPr>
          <a:xfrm>
            <a:off x="1550480" y="3591940"/>
            <a:ext cx="934110" cy="1200655"/>
          </a:xfrm>
          <a:prstGeom prst="rect">
            <a:avLst/>
          </a:prstGeom>
          <a:noFill/>
          <a:ln>
            <a:noFill/>
          </a:ln>
        </p:spPr>
      </p:pic>
      <p:pic>
        <p:nvPicPr>
          <p:cNvPr id="361" name="Google Shape;361;p29"/>
          <p:cNvPicPr preferRelativeResize="0"/>
          <p:nvPr/>
        </p:nvPicPr>
        <p:blipFill rotWithShape="1">
          <a:blip r:embed="rId4">
            <a:alphaModFix/>
          </a:blip>
          <a:srcRect l="11634" t="10971" r="11350" b="11549"/>
          <a:stretch/>
        </p:blipFill>
        <p:spPr>
          <a:xfrm>
            <a:off x="3277214" y="3591940"/>
            <a:ext cx="893950" cy="1200654"/>
          </a:xfrm>
          <a:prstGeom prst="rect">
            <a:avLst/>
          </a:prstGeom>
          <a:noFill/>
          <a:ln>
            <a:noFill/>
          </a:ln>
        </p:spPr>
      </p:pic>
      <p:pic>
        <p:nvPicPr>
          <p:cNvPr id="362" name="Google Shape;362;p29"/>
          <p:cNvPicPr preferRelativeResize="0"/>
          <p:nvPr/>
        </p:nvPicPr>
        <p:blipFill rotWithShape="1">
          <a:blip r:embed="rId5">
            <a:alphaModFix/>
          </a:blip>
          <a:srcRect l="12941" t="5614" r="13146" b="1850"/>
          <a:stretch/>
        </p:blipFill>
        <p:spPr>
          <a:xfrm>
            <a:off x="6659412" y="3597524"/>
            <a:ext cx="840910" cy="1173908"/>
          </a:xfrm>
          <a:prstGeom prst="rect">
            <a:avLst/>
          </a:prstGeom>
          <a:noFill/>
          <a:ln>
            <a:noFill/>
          </a:ln>
        </p:spPr>
      </p:pic>
      <p:pic>
        <p:nvPicPr>
          <p:cNvPr id="363" name="Google Shape;363;p29"/>
          <p:cNvPicPr preferRelativeResize="0"/>
          <p:nvPr/>
        </p:nvPicPr>
        <p:blipFill rotWithShape="1">
          <a:blip r:embed="rId6">
            <a:alphaModFix/>
          </a:blip>
          <a:srcRect l="4806" t="2258" r="5210" b="3246"/>
          <a:stretch/>
        </p:blipFill>
        <p:spPr>
          <a:xfrm>
            <a:off x="4972838" y="3557136"/>
            <a:ext cx="819061" cy="1214295"/>
          </a:xfrm>
          <a:prstGeom prst="rect">
            <a:avLst/>
          </a:prstGeom>
          <a:noFill/>
          <a:ln>
            <a:noFill/>
          </a:ln>
        </p:spPr>
      </p:pic>
      <p:sp>
        <p:nvSpPr>
          <p:cNvPr id="31" name="Rectangle 5">
            <a:extLst>
              <a:ext uri="{FF2B5EF4-FFF2-40B4-BE49-F238E27FC236}">
                <a16:creationId xmlns:a16="http://schemas.microsoft.com/office/drawing/2014/main" id="{44580B5D-BA58-B84C-87C2-5C9200759F3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RESIDUOS PELIGROSOS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32" name="Rectángulo redondeado 31">
            <a:extLst>
              <a:ext uri="{FF2B5EF4-FFF2-40B4-BE49-F238E27FC236}">
                <a16:creationId xmlns:a16="http://schemas.microsoft.com/office/drawing/2014/main" id="{40540909-A0C4-9E4D-AEB5-2D9869D142A2}"/>
              </a:ext>
            </a:extLst>
          </p:cNvPr>
          <p:cNvSpPr/>
          <p:nvPr/>
        </p:nvSpPr>
        <p:spPr>
          <a:xfrm>
            <a:off x="6292129" y="2725384"/>
            <a:ext cx="1517987" cy="707011"/>
          </a:xfrm>
          <a:prstGeom prst="roundRect">
            <a:avLst>
              <a:gd name="adj" fmla="val 20036"/>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s-ES" sz="1200" b="1" dirty="0">
                <a:solidFill>
                  <a:schemeClr val="lt1"/>
                </a:solidFill>
                <a:latin typeface="Calibri"/>
                <a:ea typeface="Calibri"/>
                <a:cs typeface="Calibri"/>
                <a:sym typeface="Calibri"/>
              </a:rPr>
              <a:t>CORROSIÓN</a:t>
            </a:r>
          </a:p>
        </p:txBody>
      </p:sp>
      <p:grpSp>
        <p:nvGrpSpPr>
          <p:cNvPr id="33" name="Agrupar 9">
            <a:extLst>
              <a:ext uri="{FF2B5EF4-FFF2-40B4-BE49-F238E27FC236}">
                <a16:creationId xmlns:a16="http://schemas.microsoft.com/office/drawing/2014/main" id="{0CAC9B1E-EF62-D54A-893A-7A3D162C8DE8}"/>
              </a:ext>
            </a:extLst>
          </p:cNvPr>
          <p:cNvGrpSpPr/>
          <p:nvPr/>
        </p:nvGrpSpPr>
        <p:grpSpPr>
          <a:xfrm>
            <a:off x="6038268" y="2857357"/>
            <a:ext cx="539968" cy="474563"/>
            <a:chOff x="5892525" y="2805544"/>
            <a:chExt cx="459479" cy="403823"/>
          </a:xfrm>
        </p:grpSpPr>
        <p:sp>
          <p:nvSpPr>
            <p:cNvPr id="34" name="Elipse 33">
              <a:extLst>
                <a:ext uri="{FF2B5EF4-FFF2-40B4-BE49-F238E27FC236}">
                  <a16:creationId xmlns:a16="http://schemas.microsoft.com/office/drawing/2014/main" id="{4168AEBD-1FAC-4647-841D-AACA9A74ED64}"/>
                </a:ext>
              </a:extLst>
            </p:cNvPr>
            <p:cNvSpPr/>
            <p:nvPr/>
          </p:nvSpPr>
          <p:spPr>
            <a:xfrm>
              <a:off x="5956294" y="2824923"/>
              <a:ext cx="395710" cy="376076"/>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5" name="Elipse 34">
              <a:extLst>
                <a:ext uri="{FF2B5EF4-FFF2-40B4-BE49-F238E27FC236}">
                  <a16:creationId xmlns:a16="http://schemas.microsoft.com/office/drawing/2014/main" id="{4984298E-6500-7340-B007-0588D8597279}"/>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6" name="Triángulo 35">
              <a:extLst>
                <a:ext uri="{FF2B5EF4-FFF2-40B4-BE49-F238E27FC236}">
                  <a16:creationId xmlns:a16="http://schemas.microsoft.com/office/drawing/2014/main" id="{86ABA277-8D27-264D-A2A8-87D5080EF40E}"/>
                </a:ext>
              </a:extLst>
            </p:cNvPr>
            <p:cNvSpPr/>
            <p:nvPr/>
          </p:nvSpPr>
          <p:spPr>
            <a:xfrm rot="5400000">
              <a:off x="6076285" y="2946262"/>
              <a:ext cx="186870" cy="122381"/>
            </a:xfrm>
            <a:prstGeom prst="triangl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37" name="Google Shape;115;g5dc65fe650_0_75">
            <a:extLst>
              <a:ext uri="{FF2B5EF4-FFF2-40B4-BE49-F238E27FC236}">
                <a16:creationId xmlns:a16="http://schemas.microsoft.com/office/drawing/2014/main" id="{BE88800A-47F5-4D49-AC1F-ABC5C2794D9D}"/>
              </a:ext>
            </a:extLst>
          </p:cNvPr>
          <p:cNvSpPr/>
          <p:nvPr/>
        </p:nvSpPr>
        <p:spPr>
          <a:xfrm>
            <a:off x="1798085" y="2028884"/>
            <a:ext cx="438900" cy="438900"/>
          </a:xfrm>
          <a:prstGeom prst="ellipse">
            <a:avLst/>
          </a:prstGeom>
          <a:solidFill>
            <a:schemeClr val="bg1"/>
          </a:solidFill>
          <a:ln w="19050">
            <a:solidFill>
              <a:srgbClr val="FF782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g5dc65fe650_0_75">
            <a:extLst>
              <a:ext uri="{FF2B5EF4-FFF2-40B4-BE49-F238E27FC236}">
                <a16:creationId xmlns:a16="http://schemas.microsoft.com/office/drawing/2014/main" id="{1ED53C8A-7917-E548-A282-C60386CE793D}"/>
              </a:ext>
            </a:extLst>
          </p:cNvPr>
          <p:cNvSpPr txBox="1"/>
          <p:nvPr/>
        </p:nvSpPr>
        <p:spPr>
          <a:xfrm>
            <a:off x="1927560" y="1966350"/>
            <a:ext cx="191826" cy="4076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FF7827"/>
                </a:solidFill>
                <a:latin typeface="Calibri" panose="020F0502020204030204" pitchFamily="34" charset="0"/>
                <a:cs typeface="Calibri" panose="020F0502020204030204" pitchFamily="34" charset="0"/>
              </a:rPr>
              <a:t>1</a:t>
            </a:r>
            <a:endParaRPr sz="2400" b="1" dirty="0">
              <a:solidFill>
                <a:srgbClr val="FF7827"/>
              </a:solidFill>
              <a:latin typeface="Calibri" panose="020F0502020204030204" pitchFamily="34" charset="0"/>
              <a:cs typeface="Calibri" panose="020F0502020204030204" pitchFamily="34" charset="0"/>
            </a:endParaRPr>
          </a:p>
        </p:txBody>
      </p:sp>
      <p:cxnSp>
        <p:nvCxnSpPr>
          <p:cNvPr id="39" name="Conector recto 38">
            <a:extLst>
              <a:ext uri="{FF2B5EF4-FFF2-40B4-BE49-F238E27FC236}">
                <a16:creationId xmlns:a16="http://schemas.microsoft.com/office/drawing/2014/main" id="{5FAF69C8-07EA-1644-849D-BD858AEAF425}"/>
              </a:ext>
            </a:extLst>
          </p:cNvPr>
          <p:cNvCxnSpPr/>
          <p:nvPr/>
        </p:nvCxnSpPr>
        <p:spPr>
          <a:xfrm>
            <a:off x="2017535" y="2467784"/>
            <a:ext cx="1" cy="245507"/>
          </a:xfrm>
          <a:prstGeom prst="line">
            <a:avLst/>
          </a:prstGeom>
          <a:ln w="19050">
            <a:solidFill>
              <a:srgbClr val="FF7827"/>
            </a:solidFill>
          </a:ln>
          <a:effectLst/>
        </p:spPr>
        <p:style>
          <a:lnRef idx="1">
            <a:schemeClr val="accent1"/>
          </a:lnRef>
          <a:fillRef idx="0">
            <a:schemeClr val="accent1"/>
          </a:fillRef>
          <a:effectRef idx="0">
            <a:schemeClr val="accent1"/>
          </a:effectRef>
          <a:fontRef idx="minor">
            <a:schemeClr val="tx1"/>
          </a:fontRef>
        </p:style>
      </p:cxnSp>
      <p:sp>
        <p:nvSpPr>
          <p:cNvPr id="40" name="Google Shape;115;g5dc65fe650_0_75">
            <a:extLst>
              <a:ext uri="{FF2B5EF4-FFF2-40B4-BE49-F238E27FC236}">
                <a16:creationId xmlns:a16="http://schemas.microsoft.com/office/drawing/2014/main" id="{29058995-7F72-AF44-9FB9-00CB25A0D7BC}"/>
              </a:ext>
            </a:extLst>
          </p:cNvPr>
          <p:cNvSpPr/>
          <p:nvPr/>
        </p:nvSpPr>
        <p:spPr>
          <a:xfrm>
            <a:off x="5110524" y="2039073"/>
            <a:ext cx="438900" cy="438900"/>
          </a:xfrm>
          <a:prstGeom prst="ellipse">
            <a:avLst/>
          </a:prstGeom>
          <a:solidFill>
            <a:schemeClr val="bg1"/>
          </a:solidFill>
          <a:ln w="19050">
            <a:solidFill>
              <a:srgbClr val="715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g5dc65fe650_0_75">
            <a:extLst>
              <a:ext uri="{FF2B5EF4-FFF2-40B4-BE49-F238E27FC236}">
                <a16:creationId xmlns:a16="http://schemas.microsoft.com/office/drawing/2014/main" id="{F63CE73A-8019-8A4A-B38A-4BEC1094E10B}"/>
              </a:ext>
            </a:extLst>
          </p:cNvPr>
          <p:cNvSpPr txBox="1"/>
          <p:nvPr/>
        </p:nvSpPr>
        <p:spPr>
          <a:xfrm>
            <a:off x="5232631" y="1976539"/>
            <a:ext cx="216854" cy="5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7150A0"/>
                </a:solidFill>
                <a:latin typeface="Calibri" panose="020F0502020204030204" pitchFamily="34" charset="0"/>
                <a:cs typeface="Calibri" panose="020F0502020204030204" pitchFamily="34" charset="0"/>
              </a:rPr>
              <a:t>3</a:t>
            </a:r>
            <a:endParaRPr sz="2400" b="1" dirty="0">
              <a:solidFill>
                <a:srgbClr val="7150A0"/>
              </a:solidFill>
              <a:latin typeface="Calibri" panose="020F0502020204030204" pitchFamily="34" charset="0"/>
              <a:cs typeface="Calibri" panose="020F0502020204030204" pitchFamily="34" charset="0"/>
            </a:endParaRPr>
          </a:p>
        </p:txBody>
      </p:sp>
      <p:cxnSp>
        <p:nvCxnSpPr>
          <p:cNvPr id="42" name="Conector recto 41">
            <a:extLst>
              <a:ext uri="{FF2B5EF4-FFF2-40B4-BE49-F238E27FC236}">
                <a16:creationId xmlns:a16="http://schemas.microsoft.com/office/drawing/2014/main" id="{4A3823CC-BC9E-E948-BFC7-1BB9CDF4CF75}"/>
              </a:ext>
            </a:extLst>
          </p:cNvPr>
          <p:cNvCxnSpPr/>
          <p:nvPr/>
        </p:nvCxnSpPr>
        <p:spPr>
          <a:xfrm>
            <a:off x="5329974" y="2477973"/>
            <a:ext cx="1" cy="274470"/>
          </a:xfrm>
          <a:prstGeom prst="line">
            <a:avLst/>
          </a:prstGeom>
          <a:ln w="19050">
            <a:solidFill>
              <a:srgbClr val="7150A0"/>
            </a:solidFill>
          </a:ln>
          <a:effectLst/>
        </p:spPr>
        <p:style>
          <a:lnRef idx="1">
            <a:schemeClr val="accent1"/>
          </a:lnRef>
          <a:fillRef idx="0">
            <a:schemeClr val="accent1"/>
          </a:fillRef>
          <a:effectRef idx="0">
            <a:schemeClr val="accent1"/>
          </a:effectRef>
          <a:fontRef idx="minor">
            <a:schemeClr val="tx1"/>
          </a:fontRef>
        </p:style>
      </p:cxnSp>
      <p:sp>
        <p:nvSpPr>
          <p:cNvPr id="43" name="Google Shape;115;g5dc65fe650_0_75">
            <a:extLst>
              <a:ext uri="{FF2B5EF4-FFF2-40B4-BE49-F238E27FC236}">
                <a16:creationId xmlns:a16="http://schemas.microsoft.com/office/drawing/2014/main" id="{D620DFCB-1C73-4147-8AE8-7172BDA87E52}"/>
              </a:ext>
            </a:extLst>
          </p:cNvPr>
          <p:cNvSpPr/>
          <p:nvPr/>
        </p:nvSpPr>
        <p:spPr>
          <a:xfrm>
            <a:off x="3448989" y="2000309"/>
            <a:ext cx="438900" cy="438900"/>
          </a:xfrm>
          <a:prstGeom prst="ellipse">
            <a:avLst/>
          </a:prstGeom>
          <a:solidFill>
            <a:schemeClr val="bg1"/>
          </a:solidFill>
          <a:ln w="19050">
            <a:solidFill>
              <a:srgbClr val="EE463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g5dc65fe650_0_75">
            <a:extLst>
              <a:ext uri="{FF2B5EF4-FFF2-40B4-BE49-F238E27FC236}">
                <a16:creationId xmlns:a16="http://schemas.microsoft.com/office/drawing/2014/main" id="{22CBCFDB-9889-F74A-A22B-24931C27509B}"/>
              </a:ext>
            </a:extLst>
          </p:cNvPr>
          <p:cNvSpPr txBox="1"/>
          <p:nvPr/>
        </p:nvSpPr>
        <p:spPr>
          <a:xfrm>
            <a:off x="3571096" y="1937775"/>
            <a:ext cx="216854" cy="5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EE4639"/>
                </a:solidFill>
                <a:latin typeface="Calibri" panose="020F0502020204030204" pitchFamily="34" charset="0"/>
                <a:cs typeface="Calibri" panose="020F0502020204030204" pitchFamily="34" charset="0"/>
              </a:rPr>
              <a:t>2</a:t>
            </a:r>
            <a:endParaRPr sz="2400" b="1" dirty="0">
              <a:solidFill>
                <a:srgbClr val="EE4639"/>
              </a:solidFill>
              <a:latin typeface="Calibri" panose="020F0502020204030204" pitchFamily="34" charset="0"/>
              <a:cs typeface="Calibri" panose="020F0502020204030204" pitchFamily="34" charset="0"/>
            </a:endParaRPr>
          </a:p>
        </p:txBody>
      </p:sp>
      <p:cxnSp>
        <p:nvCxnSpPr>
          <p:cNvPr id="45" name="Conector recto 44">
            <a:extLst>
              <a:ext uri="{FF2B5EF4-FFF2-40B4-BE49-F238E27FC236}">
                <a16:creationId xmlns:a16="http://schemas.microsoft.com/office/drawing/2014/main" id="{C473BAAE-7A24-194A-BD81-1C1A1D77273A}"/>
              </a:ext>
            </a:extLst>
          </p:cNvPr>
          <p:cNvCxnSpPr/>
          <p:nvPr/>
        </p:nvCxnSpPr>
        <p:spPr>
          <a:xfrm>
            <a:off x="3668439" y="2439209"/>
            <a:ext cx="1" cy="274470"/>
          </a:xfrm>
          <a:prstGeom prst="line">
            <a:avLst/>
          </a:prstGeom>
          <a:ln w="19050">
            <a:solidFill>
              <a:srgbClr val="EE4639"/>
            </a:solidFill>
          </a:ln>
          <a:effectLst/>
        </p:spPr>
        <p:style>
          <a:lnRef idx="1">
            <a:schemeClr val="accent1"/>
          </a:lnRef>
          <a:fillRef idx="0">
            <a:schemeClr val="accent1"/>
          </a:fillRef>
          <a:effectRef idx="0">
            <a:schemeClr val="accent1"/>
          </a:effectRef>
          <a:fontRef idx="minor">
            <a:schemeClr val="tx1"/>
          </a:fontRef>
        </p:style>
      </p:cxnSp>
      <p:sp>
        <p:nvSpPr>
          <p:cNvPr id="46" name="Google Shape;115;g5dc65fe650_0_75">
            <a:extLst>
              <a:ext uri="{FF2B5EF4-FFF2-40B4-BE49-F238E27FC236}">
                <a16:creationId xmlns:a16="http://schemas.microsoft.com/office/drawing/2014/main" id="{3EDB64CB-9031-9D47-9C31-CB379DDFEBC1}"/>
              </a:ext>
            </a:extLst>
          </p:cNvPr>
          <p:cNvSpPr/>
          <p:nvPr/>
        </p:nvSpPr>
        <p:spPr>
          <a:xfrm>
            <a:off x="6831054" y="2007804"/>
            <a:ext cx="438900" cy="438900"/>
          </a:xfrm>
          <a:prstGeom prst="ellipse">
            <a:avLst/>
          </a:prstGeom>
          <a:solidFill>
            <a:schemeClr val="bg1"/>
          </a:solidFill>
          <a:ln w="19050">
            <a:solidFill>
              <a:srgbClr val="92C14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g5dc65fe650_0_75">
            <a:extLst>
              <a:ext uri="{FF2B5EF4-FFF2-40B4-BE49-F238E27FC236}">
                <a16:creationId xmlns:a16="http://schemas.microsoft.com/office/drawing/2014/main" id="{DB97B1F9-7B9E-0447-A562-7F1848EDEEBF}"/>
              </a:ext>
            </a:extLst>
          </p:cNvPr>
          <p:cNvSpPr txBox="1"/>
          <p:nvPr/>
        </p:nvSpPr>
        <p:spPr>
          <a:xfrm>
            <a:off x="6930936" y="1945270"/>
            <a:ext cx="216854" cy="5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92C14D"/>
                </a:solidFill>
                <a:latin typeface="Calibri" panose="020F0502020204030204" pitchFamily="34" charset="0"/>
                <a:cs typeface="Calibri" panose="020F0502020204030204" pitchFamily="34" charset="0"/>
              </a:rPr>
              <a:t>4</a:t>
            </a:r>
            <a:endParaRPr sz="2400" b="1" dirty="0">
              <a:solidFill>
                <a:srgbClr val="92C14D"/>
              </a:solidFill>
              <a:latin typeface="Calibri" panose="020F0502020204030204" pitchFamily="34" charset="0"/>
              <a:cs typeface="Calibri" panose="020F0502020204030204" pitchFamily="34" charset="0"/>
            </a:endParaRPr>
          </a:p>
        </p:txBody>
      </p:sp>
      <p:cxnSp>
        <p:nvCxnSpPr>
          <p:cNvPr id="48" name="Conector recto 47">
            <a:extLst>
              <a:ext uri="{FF2B5EF4-FFF2-40B4-BE49-F238E27FC236}">
                <a16:creationId xmlns:a16="http://schemas.microsoft.com/office/drawing/2014/main" id="{A11B8A1F-1A4E-1747-890D-CE8771C95499}"/>
              </a:ext>
            </a:extLst>
          </p:cNvPr>
          <p:cNvCxnSpPr/>
          <p:nvPr/>
        </p:nvCxnSpPr>
        <p:spPr>
          <a:xfrm>
            <a:off x="7050504" y="2446704"/>
            <a:ext cx="1" cy="274470"/>
          </a:xfrm>
          <a:prstGeom prst="line">
            <a:avLst/>
          </a:prstGeom>
          <a:ln w="19050">
            <a:solidFill>
              <a:srgbClr val="92C14D"/>
            </a:solidFill>
          </a:ln>
          <a:effectLst/>
        </p:spPr>
        <p:style>
          <a:lnRef idx="1">
            <a:schemeClr val="accent1"/>
          </a:lnRef>
          <a:fillRef idx="0">
            <a:schemeClr val="accent1"/>
          </a:fillRef>
          <a:effectRef idx="0">
            <a:schemeClr val="accent1"/>
          </a:effectRef>
          <a:fontRef idx="minor">
            <a:schemeClr val="tx1"/>
          </a:fontRef>
        </p:style>
      </p:cxnSp>
      <p:sp>
        <p:nvSpPr>
          <p:cNvPr id="49" name="Rectángulo redondeado 48">
            <a:extLst>
              <a:ext uri="{FF2B5EF4-FFF2-40B4-BE49-F238E27FC236}">
                <a16:creationId xmlns:a16="http://schemas.microsoft.com/office/drawing/2014/main" id="{7C019A94-8835-F649-8C02-22E01FEDAC80}"/>
              </a:ext>
            </a:extLst>
          </p:cNvPr>
          <p:cNvSpPr/>
          <p:nvPr/>
        </p:nvSpPr>
        <p:spPr>
          <a:xfrm>
            <a:off x="4622836" y="2735504"/>
            <a:ext cx="1517987" cy="719683"/>
          </a:xfrm>
          <a:prstGeom prst="roundRect">
            <a:avLst>
              <a:gd name="adj" fmla="val 17498"/>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s-ES" sz="1200" b="1" dirty="0">
                <a:solidFill>
                  <a:schemeClr val="lt1"/>
                </a:solidFill>
                <a:latin typeface="Calibri"/>
                <a:ea typeface="Calibri"/>
                <a:cs typeface="Calibri"/>
                <a:sym typeface="Calibri"/>
              </a:rPr>
              <a:t>REACTIVIDAD</a:t>
            </a:r>
          </a:p>
        </p:txBody>
      </p:sp>
      <p:grpSp>
        <p:nvGrpSpPr>
          <p:cNvPr id="50" name="Agrupar 4">
            <a:extLst>
              <a:ext uri="{FF2B5EF4-FFF2-40B4-BE49-F238E27FC236}">
                <a16:creationId xmlns:a16="http://schemas.microsoft.com/office/drawing/2014/main" id="{BB97C8B9-F569-1B4F-8BE5-829C617D3599}"/>
              </a:ext>
            </a:extLst>
          </p:cNvPr>
          <p:cNvGrpSpPr/>
          <p:nvPr/>
        </p:nvGrpSpPr>
        <p:grpSpPr>
          <a:xfrm>
            <a:off x="4368975" y="2867477"/>
            <a:ext cx="539968" cy="474563"/>
            <a:chOff x="5892525" y="2805544"/>
            <a:chExt cx="459479" cy="403823"/>
          </a:xfrm>
        </p:grpSpPr>
        <p:sp>
          <p:nvSpPr>
            <p:cNvPr id="51" name="Elipse 50">
              <a:extLst>
                <a:ext uri="{FF2B5EF4-FFF2-40B4-BE49-F238E27FC236}">
                  <a16:creationId xmlns:a16="http://schemas.microsoft.com/office/drawing/2014/main" id="{D5405CFD-4E7E-BC4C-9F55-9CED0BBB2B81}"/>
                </a:ext>
              </a:extLst>
            </p:cNvPr>
            <p:cNvSpPr/>
            <p:nvPr/>
          </p:nvSpPr>
          <p:spPr>
            <a:xfrm>
              <a:off x="5956294" y="2824923"/>
              <a:ext cx="395710" cy="376076"/>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2" name="Elipse 51">
              <a:extLst>
                <a:ext uri="{FF2B5EF4-FFF2-40B4-BE49-F238E27FC236}">
                  <a16:creationId xmlns:a16="http://schemas.microsoft.com/office/drawing/2014/main" id="{3BF79DF2-62E6-0343-A59E-6DB76637E9B7}"/>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3" name="Triángulo 52">
              <a:extLst>
                <a:ext uri="{FF2B5EF4-FFF2-40B4-BE49-F238E27FC236}">
                  <a16:creationId xmlns:a16="http://schemas.microsoft.com/office/drawing/2014/main" id="{58715A3C-5EE0-DA4F-807B-705A27837681}"/>
                </a:ext>
              </a:extLst>
            </p:cNvPr>
            <p:cNvSpPr/>
            <p:nvPr/>
          </p:nvSpPr>
          <p:spPr>
            <a:xfrm rot="5400000">
              <a:off x="6076285" y="2946262"/>
              <a:ext cx="186870" cy="122381"/>
            </a:xfrm>
            <a:prstGeom prst="triangle">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54" name="Rectángulo redondeado 53">
            <a:extLst>
              <a:ext uri="{FF2B5EF4-FFF2-40B4-BE49-F238E27FC236}">
                <a16:creationId xmlns:a16="http://schemas.microsoft.com/office/drawing/2014/main" id="{27022C95-1D78-6F43-9F1A-E2D8F3831D8A}"/>
              </a:ext>
            </a:extLst>
          </p:cNvPr>
          <p:cNvSpPr/>
          <p:nvPr/>
        </p:nvSpPr>
        <p:spPr>
          <a:xfrm>
            <a:off x="2924172" y="2707389"/>
            <a:ext cx="1517987" cy="747798"/>
          </a:xfrm>
          <a:prstGeom prst="roundRect">
            <a:avLst>
              <a:gd name="adj" fmla="val 1813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marL="0" marR="0" lvl="0" indent="0" algn="ctr" rtl="0">
              <a:spcBef>
                <a:spcPts val="0"/>
              </a:spcBef>
              <a:spcAft>
                <a:spcPts val="0"/>
              </a:spcAft>
              <a:buNone/>
            </a:pPr>
            <a:r>
              <a:rPr lang="es-ES" sz="1100" b="1" dirty="0">
                <a:solidFill>
                  <a:schemeClr val="lt1"/>
                </a:solidFill>
                <a:latin typeface="Calibri"/>
                <a:ea typeface="Calibri"/>
                <a:cs typeface="Calibri"/>
                <a:sym typeface="Calibri"/>
              </a:rPr>
              <a:t>INFLAMABILIDAD</a:t>
            </a:r>
            <a:endParaRPr lang="es-ES" sz="1100" dirty="0">
              <a:solidFill>
                <a:schemeClr val="lt1"/>
              </a:solidFill>
              <a:latin typeface="Calibri"/>
              <a:ea typeface="Calibri"/>
              <a:cs typeface="Calibri"/>
              <a:sym typeface="Calibri"/>
            </a:endParaRPr>
          </a:p>
        </p:txBody>
      </p:sp>
      <p:grpSp>
        <p:nvGrpSpPr>
          <p:cNvPr id="55" name="Agrupar 14">
            <a:extLst>
              <a:ext uri="{FF2B5EF4-FFF2-40B4-BE49-F238E27FC236}">
                <a16:creationId xmlns:a16="http://schemas.microsoft.com/office/drawing/2014/main" id="{00381B95-AB50-2A48-A558-FD0E3ADB5799}"/>
              </a:ext>
            </a:extLst>
          </p:cNvPr>
          <p:cNvGrpSpPr/>
          <p:nvPr/>
        </p:nvGrpSpPr>
        <p:grpSpPr>
          <a:xfrm>
            <a:off x="2670311" y="2839362"/>
            <a:ext cx="539968" cy="474563"/>
            <a:chOff x="5892525" y="2805544"/>
            <a:chExt cx="459479" cy="403823"/>
          </a:xfrm>
        </p:grpSpPr>
        <p:sp>
          <p:nvSpPr>
            <p:cNvPr id="56" name="Elipse 55">
              <a:extLst>
                <a:ext uri="{FF2B5EF4-FFF2-40B4-BE49-F238E27FC236}">
                  <a16:creationId xmlns:a16="http://schemas.microsoft.com/office/drawing/2014/main" id="{F77553A7-755A-3C4E-9525-F2552EDA46F1}"/>
                </a:ext>
              </a:extLst>
            </p:cNvPr>
            <p:cNvSpPr/>
            <p:nvPr/>
          </p:nvSpPr>
          <p:spPr>
            <a:xfrm>
              <a:off x="5956294" y="2824923"/>
              <a:ext cx="395710" cy="376076"/>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7" name="Elipse 56">
              <a:extLst>
                <a:ext uri="{FF2B5EF4-FFF2-40B4-BE49-F238E27FC236}">
                  <a16:creationId xmlns:a16="http://schemas.microsoft.com/office/drawing/2014/main" id="{6DB78138-5C3C-9C49-A65D-2136A581EE12}"/>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8" name="Triángulo 57">
              <a:extLst>
                <a:ext uri="{FF2B5EF4-FFF2-40B4-BE49-F238E27FC236}">
                  <a16:creationId xmlns:a16="http://schemas.microsoft.com/office/drawing/2014/main" id="{0036489D-C91B-4349-8437-8B20121B053F}"/>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59" name="Rectángulo redondeado 58">
            <a:extLst>
              <a:ext uri="{FF2B5EF4-FFF2-40B4-BE49-F238E27FC236}">
                <a16:creationId xmlns:a16="http://schemas.microsoft.com/office/drawing/2014/main" id="{A7AA5BE4-B9CA-5047-B704-76A5C47E91AE}"/>
              </a:ext>
            </a:extLst>
          </p:cNvPr>
          <p:cNvSpPr/>
          <p:nvPr/>
        </p:nvSpPr>
        <p:spPr>
          <a:xfrm>
            <a:off x="1264892" y="2707389"/>
            <a:ext cx="1512772" cy="747918"/>
          </a:xfrm>
          <a:prstGeom prst="roundRect">
            <a:avLst>
              <a:gd name="adj" fmla="val 20036"/>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s-ES" sz="1200" b="1" dirty="0">
                <a:solidFill>
                  <a:schemeClr val="lt1"/>
                </a:solidFill>
                <a:latin typeface="Calibri"/>
                <a:ea typeface="Calibri"/>
                <a:cs typeface="Calibri"/>
                <a:sym typeface="Calibri"/>
              </a:rPr>
              <a:t>TOXICIDAD</a:t>
            </a:r>
          </a:p>
        </p:txBody>
      </p:sp>
      <p:grpSp>
        <p:nvGrpSpPr>
          <p:cNvPr id="60" name="Agrupar 9">
            <a:extLst>
              <a:ext uri="{FF2B5EF4-FFF2-40B4-BE49-F238E27FC236}">
                <a16:creationId xmlns:a16="http://schemas.microsoft.com/office/drawing/2014/main" id="{9AB0155E-2D65-2B4D-A291-B4F22EB00B5A}"/>
              </a:ext>
            </a:extLst>
          </p:cNvPr>
          <p:cNvGrpSpPr/>
          <p:nvPr/>
        </p:nvGrpSpPr>
        <p:grpSpPr>
          <a:xfrm>
            <a:off x="1011031" y="2839362"/>
            <a:ext cx="539968" cy="474563"/>
            <a:chOff x="5892525" y="2805544"/>
            <a:chExt cx="459479" cy="403823"/>
          </a:xfrm>
        </p:grpSpPr>
        <p:sp>
          <p:nvSpPr>
            <p:cNvPr id="61" name="Elipse 60">
              <a:extLst>
                <a:ext uri="{FF2B5EF4-FFF2-40B4-BE49-F238E27FC236}">
                  <a16:creationId xmlns:a16="http://schemas.microsoft.com/office/drawing/2014/main" id="{453837ED-AF38-7949-9650-A439E5ADC483}"/>
                </a:ext>
              </a:extLst>
            </p:cNvPr>
            <p:cNvSpPr/>
            <p:nvPr/>
          </p:nvSpPr>
          <p:spPr>
            <a:xfrm>
              <a:off x="5956294" y="2824923"/>
              <a:ext cx="395710" cy="376076"/>
            </a:xfrm>
            <a:prstGeom prst="ellipse">
              <a:avLst/>
            </a:prstGeom>
            <a:solidFill>
              <a:srgbClr val="BC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62" name="Elipse 61">
              <a:extLst>
                <a:ext uri="{FF2B5EF4-FFF2-40B4-BE49-F238E27FC236}">
                  <a16:creationId xmlns:a16="http://schemas.microsoft.com/office/drawing/2014/main" id="{B153BC66-2A44-1648-B817-89E46A2682D3}"/>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63" name="Triángulo 62">
              <a:extLst>
                <a:ext uri="{FF2B5EF4-FFF2-40B4-BE49-F238E27FC236}">
                  <a16:creationId xmlns:a16="http://schemas.microsoft.com/office/drawing/2014/main" id="{61CCE2AD-DBEC-7E45-AC4F-F98FB2360F1F}"/>
                </a:ext>
              </a:extLst>
            </p:cNvPr>
            <p:cNvSpPr/>
            <p:nvPr/>
          </p:nvSpPr>
          <p:spPr>
            <a:xfrm rot="5400000">
              <a:off x="6076285" y="2946262"/>
              <a:ext cx="186870" cy="122381"/>
            </a:xfrm>
            <a:prstGeom prst="triangl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txBox="1"/>
          <p:nvPr/>
        </p:nvSpPr>
        <p:spPr>
          <a:xfrm>
            <a:off x="503237" y="912813"/>
            <a:ext cx="3889376" cy="323165"/>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chemeClr val="tx1"/>
                </a:solidFill>
                <a:latin typeface="Calibri"/>
                <a:ea typeface="Calibri"/>
                <a:cs typeface="Calibri"/>
                <a:sym typeface="Calibri"/>
              </a:rPr>
              <a:t>MEDIDAS DE SEGURIDAD</a:t>
            </a:r>
            <a:endParaRPr sz="1600" dirty="0">
              <a:solidFill>
                <a:schemeClr val="tx1"/>
              </a:solidFill>
              <a:latin typeface="Calibri"/>
              <a:ea typeface="Calibri"/>
              <a:cs typeface="Calibri"/>
              <a:sym typeface="Calibri"/>
            </a:endParaRPr>
          </a:p>
        </p:txBody>
      </p:sp>
      <p:pic>
        <p:nvPicPr>
          <p:cNvPr id="372" name="Google Shape;372;p30"/>
          <p:cNvPicPr preferRelativeResize="0"/>
          <p:nvPr/>
        </p:nvPicPr>
        <p:blipFill rotWithShape="1">
          <a:blip r:embed="rId3">
            <a:alphaModFix/>
          </a:blip>
          <a:srcRect t="8087" b="15"/>
          <a:stretch/>
        </p:blipFill>
        <p:spPr>
          <a:xfrm>
            <a:off x="4751388" y="2828581"/>
            <a:ext cx="3924294" cy="2405407"/>
          </a:xfrm>
          <a:prstGeom prst="rect">
            <a:avLst/>
          </a:prstGeom>
          <a:noFill/>
          <a:ln>
            <a:noFill/>
          </a:ln>
        </p:spPr>
      </p:pic>
      <p:sp>
        <p:nvSpPr>
          <p:cNvPr id="6" name="Rectangle 5">
            <a:extLst>
              <a:ext uri="{FF2B5EF4-FFF2-40B4-BE49-F238E27FC236}">
                <a16:creationId xmlns:a16="http://schemas.microsoft.com/office/drawing/2014/main" id="{388D7B9B-B1D6-AE4D-AB92-8171F2CDDB3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RESIDUOS PELIGROSOS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EB513EF-25C5-5C4D-9987-2A37202E3C02}"/>
              </a:ext>
            </a:extLst>
          </p:cNvPr>
          <p:cNvSpPr/>
          <p:nvPr/>
        </p:nvSpPr>
        <p:spPr>
          <a:xfrm>
            <a:off x="832966" y="1341150"/>
            <a:ext cx="3559647" cy="215444"/>
          </a:xfrm>
          <a:prstGeom prst="rect">
            <a:avLst/>
          </a:prstGeom>
        </p:spPr>
        <p:txBody>
          <a:bodyPr wrap="square" lIns="0" tIns="0" rIns="0" bIns="0">
            <a:spAutoFit/>
          </a:bodyPr>
          <a:lstStyle/>
          <a:p>
            <a:pPr marL="11112" marR="0" lvl="0" algn="l" rtl="0">
              <a:spcBef>
                <a:spcPts val="0"/>
              </a:spcBef>
              <a:spcAft>
                <a:spcPts val="0"/>
              </a:spcAft>
              <a:buClr>
                <a:srgbClr val="262626"/>
              </a:buClr>
              <a:buSzPts val="1600"/>
            </a:pPr>
            <a:r>
              <a:rPr lang="es-ES" dirty="0">
                <a:solidFill>
                  <a:schemeClr val="tx1"/>
                </a:solidFill>
                <a:latin typeface="Calibri"/>
                <a:ea typeface="Calibri"/>
                <a:cs typeface="Calibri"/>
                <a:sym typeface="Calibri"/>
              </a:rPr>
              <a:t>La implementación de medidas de seguridad. </a:t>
            </a:r>
            <a:endParaRPr lang="es-ES" dirty="0">
              <a:solidFill>
                <a:schemeClr val="tx1"/>
              </a:solidFill>
            </a:endParaRPr>
          </a:p>
        </p:txBody>
      </p:sp>
      <p:cxnSp>
        <p:nvCxnSpPr>
          <p:cNvPr id="9" name="Conector recto 8">
            <a:extLst>
              <a:ext uri="{FF2B5EF4-FFF2-40B4-BE49-F238E27FC236}">
                <a16:creationId xmlns:a16="http://schemas.microsoft.com/office/drawing/2014/main" id="{6C1E10EF-3467-EF4D-A21C-72ECE9B206CE}"/>
              </a:ext>
            </a:extLst>
          </p:cNvPr>
          <p:cNvCxnSpPr>
            <a:cxnSpLocks/>
          </p:cNvCxnSpPr>
          <p:nvPr/>
        </p:nvCxnSpPr>
        <p:spPr>
          <a:xfrm>
            <a:off x="618565" y="1544020"/>
            <a:ext cx="0" cy="228073"/>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CD091655-E040-7A41-900B-D4484DADD3C9}"/>
              </a:ext>
            </a:extLst>
          </p:cNvPr>
          <p:cNvSpPr/>
          <p:nvPr/>
        </p:nvSpPr>
        <p:spPr>
          <a:xfrm>
            <a:off x="832966" y="1772093"/>
            <a:ext cx="3559647" cy="430887"/>
          </a:xfrm>
          <a:prstGeom prst="rect">
            <a:avLst/>
          </a:prstGeom>
        </p:spPr>
        <p:txBody>
          <a:bodyPr wrap="square" lIns="0" tIns="0" rIns="0" bIns="0">
            <a:spAutoFit/>
          </a:bodyPr>
          <a:lstStyle/>
          <a:p>
            <a:pPr marL="11112" marR="0" lvl="0" algn="l" rtl="0">
              <a:spcBef>
                <a:spcPts val="0"/>
              </a:spcBef>
              <a:spcAft>
                <a:spcPts val="0"/>
              </a:spcAft>
              <a:buClr>
                <a:srgbClr val="262626"/>
              </a:buClr>
              <a:buSzPts val="1600"/>
            </a:pPr>
            <a:r>
              <a:rPr lang="es-ES" dirty="0">
                <a:solidFill>
                  <a:schemeClr val="tx1"/>
                </a:solidFill>
                <a:latin typeface="Calibri"/>
                <a:ea typeface="Calibri"/>
                <a:cs typeface="Calibri"/>
                <a:sym typeface="Calibri"/>
              </a:rPr>
              <a:t>Etiquetado adecuado de los recipientes que contienen residuos peligrosos. Señalización.</a:t>
            </a:r>
            <a:endParaRPr lang="es-ES" dirty="0">
              <a:solidFill>
                <a:schemeClr val="tx1"/>
              </a:solidFill>
            </a:endParaRPr>
          </a:p>
        </p:txBody>
      </p:sp>
      <p:sp>
        <p:nvSpPr>
          <p:cNvPr id="11" name="Rectángulo 10">
            <a:extLst>
              <a:ext uri="{FF2B5EF4-FFF2-40B4-BE49-F238E27FC236}">
                <a16:creationId xmlns:a16="http://schemas.microsoft.com/office/drawing/2014/main" id="{85318099-0DF0-644A-886E-3B38DFBAFE83}"/>
              </a:ext>
            </a:extLst>
          </p:cNvPr>
          <p:cNvSpPr/>
          <p:nvPr/>
        </p:nvSpPr>
        <p:spPr>
          <a:xfrm>
            <a:off x="832966" y="2318137"/>
            <a:ext cx="3559647" cy="215444"/>
          </a:xfrm>
          <a:prstGeom prst="rect">
            <a:avLst/>
          </a:prstGeom>
        </p:spPr>
        <p:txBody>
          <a:bodyPr wrap="square" lIns="0" tIns="0" rIns="0" bIns="0">
            <a:spAutoFit/>
          </a:bodyPr>
          <a:lstStyle/>
          <a:p>
            <a:pPr marL="11112" marR="0" lvl="0" algn="l" rtl="0">
              <a:spcBef>
                <a:spcPts val="0"/>
              </a:spcBef>
              <a:spcAft>
                <a:spcPts val="0"/>
              </a:spcAft>
              <a:buClr>
                <a:srgbClr val="262626"/>
              </a:buClr>
              <a:buSzPts val="1600"/>
            </a:pPr>
            <a:r>
              <a:rPr lang="es-ES" dirty="0">
                <a:solidFill>
                  <a:schemeClr val="tx1"/>
                </a:solidFill>
                <a:latin typeface="Calibri"/>
                <a:ea typeface="Calibri"/>
                <a:cs typeface="Calibri"/>
                <a:sym typeface="Calibri"/>
              </a:rPr>
              <a:t>Áreas de almacenamiento específicas y seguras.</a:t>
            </a:r>
            <a:endParaRPr lang="es-ES" dirty="0">
              <a:solidFill>
                <a:schemeClr val="tx1"/>
              </a:solidFill>
            </a:endParaRPr>
          </a:p>
        </p:txBody>
      </p:sp>
      <p:sp>
        <p:nvSpPr>
          <p:cNvPr id="12" name="Más 11">
            <a:extLst>
              <a:ext uri="{FF2B5EF4-FFF2-40B4-BE49-F238E27FC236}">
                <a16:creationId xmlns:a16="http://schemas.microsoft.com/office/drawing/2014/main" id="{6A33D839-D11D-6E47-9A78-BF065C3A04D7}"/>
              </a:ext>
            </a:extLst>
          </p:cNvPr>
          <p:cNvSpPr/>
          <p:nvPr/>
        </p:nvSpPr>
        <p:spPr>
          <a:xfrm>
            <a:off x="542223" y="1350922"/>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3" name="Conector recto 12">
            <a:extLst>
              <a:ext uri="{FF2B5EF4-FFF2-40B4-BE49-F238E27FC236}">
                <a16:creationId xmlns:a16="http://schemas.microsoft.com/office/drawing/2014/main" id="{811E38FB-A63B-D147-B83B-20E58D6F7A8C}"/>
              </a:ext>
            </a:extLst>
          </p:cNvPr>
          <p:cNvCxnSpPr>
            <a:cxnSpLocks/>
          </p:cNvCxnSpPr>
          <p:nvPr/>
        </p:nvCxnSpPr>
        <p:spPr>
          <a:xfrm>
            <a:off x="618565" y="1965730"/>
            <a:ext cx="0" cy="31672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4" name="Más 13">
            <a:extLst>
              <a:ext uri="{FF2B5EF4-FFF2-40B4-BE49-F238E27FC236}">
                <a16:creationId xmlns:a16="http://schemas.microsoft.com/office/drawing/2014/main" id="{32446082-82E3-074E-9F45-B1A943A50677}"/>
              </a:ext>
            </a:extLst>
          </p:cNvPr>
          <p:cNvSpPr/>
          <p:nvPr/>
        </p:nvSpPr>
        <p:spPr>
          <a:xfrm>
            <a:off x="542223" y="178298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Más 14">
            <a:extLst>
              <a:ext uri="{FF2B5EF4-FFF2-40B4-BE49-F238E27FC236}">
                <a16:creationId xmlns:a16="http://schemas.microsoft.com/office/drawing/2014/main" id="{DB7AADD6-1383-1148-8BD3-4EC3E9A2914B}"/>
              </a:ext>
            </a:extLst>
          </p:cNvPr>
          <p:cNvSpPr/>
          <p:nvPr/>
        </p:nvSpPr>
        <p:spPr>
          <a:xfrm>
            <a:off x="542223" y="231813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Rectángulo 17">
            <a:extLst>
              <a:ext uri="{FF2B5EF4-FFF2-40B4-BE49-F238E27FC236}">
                <a16:creationId xmlns:a16="http://schemas.microsoft.com/office/drawing/2014/main" id="{A96B1766-302F-C54C-AE65-DF4AF3E43B14}"/>
              </a:ext>
            </a:extLst>
          </p:cNvPr>
          <p:cNvSpPr/>
          <p:nvPr/>
        </p:nvSpPr>
        <p:spPr>
          <a:xfrm>
            <a:off x="832966" y="2752240"/>
            <a:ext cx="3559647" cy="215444"/>
          </a:xfrm>
          <a:prstGeom prst="rect">
            <a:avLst/>
          </a:prstGeom>
        </p:spPr>
        <p:txBody>
          <a:bodyPr wrap="square" lIns="0" tIns="0" rIns="0" bIns="0">
            <a:spAutoFit/>
          </a:bodyPr>
          <a:lstStyle/>
          <a:p>
            <a:pPr marL="11112" marR="0" lvl="0" algn="l" rtl="0">
              <a:spcBef>
                <a:spcPts val="0"/>
              </a:spcBef>
              <a:spcAft>
                <a:spcPts val="0"/>
              </a:spcAft>
              <a:buClr>
                <a:srgbClr val="262626"/>
              </a:buClr>
              <a:buSzPts val="1600"/>
            </a:pPr>
            <a:r>
              <a:rPr lang="es-ES" dirty="0">
                <a:solidFill>
                  <a:schemeClr val="tx1"/>
                </a:solidFill>
                <a:latin typeface="Calibri"/>
                <a:ea typeface="Calibri"/>
                <a:cs typeface="Calibri"/>
                <a:sym typeface="Calibri"/>
              </a:rPr>
              <a:t>La manipulación segura.</a:t>
            </a:r>
            <a:endParaRPr lang="es-ES" dirty="0">
              <a:solidFill>
                <a:schemeClr val="tx1"/>
              </a:solidFill>
            </a:endParaRPr>
          </a:p>
        </p:txBody>
      </p:sp>
      <p:sp>
        <p:nvSpPr>
          <p:cNvPr id="20" name="Más 19">
            <a:extLst>
              <a:ext uri="{FF2B5EF4-FFF2-40B4-BE49-F238E27FC236}">
                <a16:creationId xmlns:a16="http://schemas.microsoft.com/office/drawing/2014/main" id="{081CDBAC-74F2-7448-851C-5C8EEC6E8238}"/>
              </a:ext>
            </a:extLst>
          </p:cNvPr>
          <p:cNvSpPr/>
          <p:nvPr/>
        </p:nvSpPr>
        <p:spPr>
          <a:xfrm>
            <a:off x="542223" y="2752240"/>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1" name="Conector recto 20">
            <a:extLst>
              <a:ext uri="{FF2B5EF4-FFF2-40B4-BE49-F238E27FC236}">
                <a16:creationId xmlns:a16="http://schemas.microsoft.com/office/drawing/2014/main" id="{F3EB8B10-F6CA-F94B-A977-957F0C8A4831}"/>
              </a:ext>
            </a:extLst>
          </p:cNvPr>
          <p:cNvCxnSpPr>
            <a:cxnSpLocks/>
          </p:cNvCxnSpPr>
          <p:nvPr/>
        </p:nvCxnSpPr>
        <p:spPr>
          <a:xfrm>
            <a:off x="618565" y="2486773"/>
            <a:ext cx="0" cy="228073"/>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4E696870-3020-9E45-9791-C1B2624BDF48}"/>
              </a:ext>
            </a:extLst>
          </p:cNvPr>
          <p:cNvSpPr/>
          <p:nvPr/>
        </p:nvSpPr>
        <p:spPr>
          <a:xfrm>
            <a:off x="832966" y="3191720"/>
            <a:ext cx="3559647" cy="430887"/>
          </a:xfrm>
          <a:prstGeom prst="rect">
            <a:avLst/>
          </a:prstGeom>
        </p:spPr>
        <p:txBody>
          <a:bodyPr wrap="square" lIns="0" tIns="0" rIns="0" bIns="0">
            <a:spAutoFit/>
          </a:bodyPr>
          <a:lstStyle/>
          <a:p>
            <a:pPr marL="11112" marR="0" lvl="0" algn="l" rtl="0">
              <a:spcBef>
                <a:spcPts val="0"/>
              </a:spcBef>
              <a:spcAft>
                <a:spcPts val="0"/>
              </a:spcAft>
              <a:buClr>
                <a:srgbClr val="262626"/>
              </a:buClr>
              <a:buSzPts val="1600"/>
            </a:pPr>
            <a:r>
              <a:rPr lang="es-ES" dirty="0">
                <a:solidFill>
                  <a:schemeClr val="tx1"/>
                </a:solidFill>
                <a:latin typeface="Calibri"/>
                <a:ea typeface="Calibri"/>
                <a:cs typeface="Calibri"/>
                <a:sym typeface="Calibri"/>
              </a:rPr>
              <a:t>Implementar procedimientos para el control de accidentes como derrames, fugas y otros.</a:t>
            </a:r>
            <a:endParaRPr lang="es-ES" dirty="0">
              <a:solidFill>
                <a:schemeClr val="tx1"/>
              </a:solidFill>
            </a:endParaRPr>
          </a:p>
        </p:txBody>
      </p:sp>
      <p:sp>
        <p:nvSpPr>
          <p:cNvPr id="23" name="Más 22">
            <a:extLst>
              <a:ext uri="{FF2B5EF4-FFF2-40B4-BE49-F238E27FC236}">
                <a16:creationId xmlns:a16="http://schemas.microsoft.com/office/drawing/2014/main" id="{BDFE01C3-EB93-B94F-98DD-89451B57720F}"/>
              </a:ext>
            </a:extLst>
          </p:cNvPr>
          <p:cNvSpPr/>
          <p:nvPr/>
        </p:nvSpPr>
        <p:spPr>
          <a:xfrm>
            <a:off x="542223" y="3191720"/>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4" name="Conector recto 23">
            <a:extLst>
              <a:ext uri="{FF2B5EF4-FFF2-40B4-BE49-F238E27FC236}">
                <a16:creationId xmlns:a16="http://schemas.microsoft.com/office/drawing/2014/main" id="{871D7755-1084-9644-80EE-A8692CD66F2C}"/>
              </a:ext>
            </a:extLst>
          </p:cNvPr>
          <p:cNvCxnSpPr>
            <a:cxnSpLocks/>
          </p:cNvCxnSpPr>
          <p:nvPr/>
        </p:nvCxnSpPr>
        <p:spPr>
          <a:xfrm>
            <a:off x="618565" y="2926253"/>
            <a:ext cx="0" cy="228073"/>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064B5BC6-903A-AD4F-BE4C-816C5D054405}"/>
              </a:ext>
            </a:extLst>
          </p:cNvPr>
          <p:cNvSpPr/>
          <p:nvPr/>
        </p:nvSpPr>
        <p:spPr>
          <a:xfrm>
            <a:off x="832966" y="3764165"/>
            <a:ext cx="3559647" cy="215444"/>
          </a:xfrm>
          <a:prstGeom prst="rect">
            <a:avLst/>
          </a:prstGeom>
        </p:spPr>
        <p:txBody>
          <a:bodyPr wrap="square" lIns="0" tIns="0" rIns="0" bIns="0">
            <a:spAutoFit/>
          </a:bodyPr>
          <a:lstStyle/>
          <a:p>
            <a:pPr marL="11112" marR="0" lvl="0" algn="l" rtl="0">
              <a:spcBef>
                <a:spcPts val="0"/>
              </a:spcBef>
              <a:spcAft>
                <a:spcPts val="0"/>
              </a:spcAft>
              <a:buClr>
                <a:srgbClr val="262626"/>
              </a:buClr>
              <a:buSzPts val="1600"/>
            </a:pPr>
            <a:r>
              <a:rPr lang="es-ES" dirty="0">
                <a:solidFill>
                  <a:schemeClr val="tx1"/>
                </a:solidFill>
                <a:latin typeface="Calibri"/>
                <a:ea typeface="Calibri"/>
                <a:cs typeface="Calibri"/>
                <a:sym typeface="Calibri"/>
              </a:rPr>
              <a:t>Transporte seguro.</a:t>
            </a:r>
            <a:endParaRPr lang="es-ES" dirty="0">
              <a:solidFill>
                <a:schemeClr val="tx1"/>
              </a:solidFill>
            </a:endParaRPr>
          </a:p>
        </p:txBody>
      </p:sp>
      <p:cxnSp>
        <p:nvCxnSpPr>
          <p:cNvPr id="26" name="Conector recto 25">
            <a:extLst>
              <a:ext uri="{FF2B5EF4-FFF2-40B4-BE49-F238E27FC236}">
                <a16:creationId xmlns:a16="http://schemas.microsoft.com/office/drawing/2014/main" id="{965E6D5F-D068-7C4C-BBD1-2511D5849D13}"/>
              </a:ext>
            </a:extLst>
          </p:cNvPr>
          <p:cNvCxnSpPr>
            <a:cxnSpLocks/>
          </p:cNvCxnSpPr>
          <p:nvPr/>
        </p:nvCxnSpPr>
        <p:spPr>
          <a:xfrm>
            <a:off x="618565" y="3358579"/>
            <a:ext cx="0" cy="384081"/>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7" name="Más 26">
            <a:extLst>
              <a:ext uri="{FF2B5EF4-FFF2-40B4-BE49-F238E27FC236}">
                <a16:creationId xmlns:a16="http://schemas.microsoft.com/office/drawing/2014/main" id="{53AC3611-84FA-8241-98A5-66798FD8AC02}"/>
              </a:ext>
            </a:extLst>
          </p:cNvPr>
          <p:cNvSpPr/>
          <p:nvPr/>
        </p:nvSpPr>
        <p:spPr>
          <a:xfrm>
            <a:off x="542223" y="376416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Rectángulo 28">
            <a:extLst>
              <a:ext uri="{FF2B5EF4-FFF2-40B4-BE49-F238E27FC236}">
                <a16:creationId xmlns:a16="http://schemas.microsoft.com/office/drawing/2014/main" id="{81F0E8CD-1752-874E-847E-6E122D31BEF5}"/>
              </a:ext>
            </a:extLst>
          </p:cNvPr>
          <p:cNvSpPr/>
          <p:nvPr/>
        </p:nvSpPr>
        <p:spPr>
          <a:xfrm>
            <a:off x="832966" y="4211396"/>
            <a:ext cx="3559647" cy="215444"/>
          </a:xfrm>
          <a:prstGeom prst="rect">
            <a:avLst/>
          </a:prstGeom>
        </p:spPr>
        <p:txBody>
          <a:bodyPr wrap="square" lIns="0" tIns="0" rIns="0" bIns="0">
            <a:spAutoFit/>
          </a:bodyPr>
          <a:lstStyle/>
          <a:p>
            <a:pPr marL="11112" marR="0" lvl="0" algn="l" rtl="0">
              <a:spcBef>
                <a:spcPts val="0"/>
              </a:spcBef>
              <a:spcAft>
                <a:spcPts val="0"/>
              </a:spcAft>
              <a:buClr>
                <a:srgbClr val="262626"/>
              </a:buClr>
              <a:buSzPts val="1600"/>
            </a:pPr>
            <a:r>
              <a:rPr lang="es-ES" dirty="0">
                <a:solidFill>
                  <a:schemeClr val="tx1"/>
                </a:solidFill>
                <a:latin typeface="Calibri"/>
                <a:ea typeface="Calibri"/>
                <a:cs typeface="Calibri"/>
                <a:sym typeface="Calibri"/>
              </a:rPr>
              <a:t>Eliminación adecuada de los residuos peligrosos.</a:t>
            </a:r>
          </a:p>
        </p:txBody>
      </p:sp>
      <p:cxnSp>
        <p:nvCxnSpPr>
          <p:cNvPr id="30" name="Conector recto 29">
            <a:extLst>
              <a:ext uri="{FF2B5EF4-FFF2-40B4-BE49-F238E27FC236}">
                <a16:creationId xmlns:a16="http://schemas.microsoft.com/office/drawing/2014/main" id="{8022BCA8-EA1B-D447-9D89-66573458B980}"/>
              </a:ext>
            </a:extLst>
          </p:cNvPr>
          <p:cNvCxnSpPr>
            <a:cxnSpLocks/>
          </p:cNvCxnSpPr>
          <p:nvPr/>
        </p:nvCxnSpPr>
        <p:spPr>
          <a:xfrm>
            <a:off x="618565" y="3925649"/>
            <a:ext cx="0" cy="263579"/>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1" name="Más 30">
            <a:extLst>
              <a:ext uri="{FF2B5EF4-FFF2-40B4-BE49-F238E27FC236}">
                <a16:creationId xmlns:a16="http://schemas.microsoft.com/office/drawing/2014/main" id="{FBC56F0C-FC94-8F4B-AB3F-C557ED41F76E}"/>
              </a:ext>
            </a:extLst>
          </p:cNvPr>
          <p:cNvSpPr/>
          <p:nvPr/>
        </p:nvSpPr>
        <p:spPr>
          <a:xfrm>
            <a:off x="542223" y="421139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7" name="Imagen 16">
            <a:extLst>
              <a:ext uri="{FF2B5EF4-FFF2-40B4-BE49-F238E27FC236}">
                <a16:creationId xmlns:a16="http://schemas.microsoft.com/office/drawing/2014/main" id="{5E2AF03A-1462-1949-870A-22ED7985254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1388" y="481014"/>
            <a:ext cx="3924300" cy="2305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1"/>
          <p:cNvSpPr txBox="1"/>
          <p:nvPr/>
        </p:nvSpPr>
        <p:spPr>
          <a:xfrm>
            <a:off x="503238" y="912813"/>
            <a:ext cx="8032156"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ES" sz="1600" b="1" dirty="0">
                <a:solidFill>
                  <a:srgbClr val="262626"/>
                </a:solidFill>
                <a:latin typeface="Calibri"/>
                <a:ea typeface="Calibri"/>
                <a:cs typeface="Calibri"/>
                <a:sym typeface="Calibri"/>
              </a:rPr>
              <a:t>IDENTIFICACIÓN DE MATERIALES PELIGROSOS: ETIQUETA DE MODELO ROMBO – 704 </a:t>
            </a:r>
            <a:endParaRPr sz="1600" b="1" dirty="0">
              <a:solidFill>
                <a:srgbClr val="262626"/>
              </a:solidFill>
              <a:latin typeface="Calibri"/>
              <a:ea typeface="Calibri"/>
              <a:cs typeface="Calibri"/>
              <a:sym typeface="Calibri"/>
            </a:endParaRPr>
          </a:p>
        </p:txBody>
      </p:sp>
      <p:sp>
        <p:nvSpPr>
          <p:cNvPr id="5" name="Rectangle 5">
            <a:extLst>
              <a:ext uri="{FF2B5EF4-FFF2-40B4-BE49-F238E27FC236}">
                <a16:creationId xmlns:a16="http://schemas.microsoft.com/office/drawing/2014/main" id="{D4201B64-C1A1-E141-A03E-DA84CE9CE09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RESIDUOS PELIGROSOS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F12854ED-A2CC-DA44-B2FE-C5A09F870834}"/>
              </a:ext>
            </a:extLst>
          </p:cNvPr>
          <p:cNvPicPr>
            <a:picLocks noChangeAspect="1"/>
          </p:cNvPicPr>
          <p:nvPr/>
        </p:nvPicPr>
        <p:blipFill>
          <a:blip r:embed="rId3"/>
          <a:stretch>
            <a:fillRect/>
          </a:stretch>
        </p:blipFill>
        <p:spPr>
          <a:xfrm>
            <a:off x="2039125" y="1381297"/>
            <a:ext cx="5065750" cy="36463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FBCE0D2-1047-CE4F-8724-CCC5F62F1702}"/>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7312D637-B8F1-8B44-879D-F8D465602DC7}"/>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51D0B839-64C2-0946-A677-22D8B5391604}"/>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DCCFC0FA-157D-1D49-9A47-0965E1D52E4F}"/>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D3E79B56-0E73-6943-855D-FE17147C0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618637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5" name="Rectángulo 4">
            <a:extLst>
              <a:ext uri="{FF2B5EF4-FFF2-40B4-BE49-F238E27FC236}">
                <a16:creationId xmlns:a16="http://schemas.microsoft.com/office/drawing/2014/main" id="{EE4ACBF2-0A77-2F44-9406-1417FAD7F722}"/>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76FDE444-A1F3-BE40-B5EF-73A46C3B8FF7}"/>
              </a:ext>
            </a:extLst>
          </p:cNvPr>
          <p:cNvSpPr txBox="1"/>
          <p:nvPr/>
        </p:nvSpPr>
        <p:spPr>
          <a:xfrm>
            <a:off x="1279545" y="912813"/>
            <a:ext cx="5705454" cy="3877985"/>
          </a:xfrm>
          <a:prstGeom prst="rect">
            <a:avLst/>
          </a:prstGeom>
        </p:spPr>
        <p:txBody>
          <a:bodyPr vert="horz" wrap="square" lIns="0" tIns="0" rIns="0" bIns="0" rtlCol="0">
            <a:spAutoFit/>
          </a:bodyPr>
          <a:lstStyle/>
          <a:p>
            <a:pPr lvl="0">
              <a:buSzPts val="1700"/>
            </a:pPr>
            <a:r>
              <a:rPr lang="es-ES" dirty="0">
                <a:latin typeface="Calibri" charset="0"/>
                <a:cs typeface="Calibri" charset="0"/>
                <a:sym typeface="Calibri"/>
              </a:rPr>
              <a:t>La logística inversa es el proceso de retorno de materiales por devolución del cliente, por recuperación de envases y embalajes o de los residuos para reprocesarlos o reutilizarlos y darles mayor valor.</a:t>
            </a:r>
          </a:p>
          <a:p>
            <a:pPr lvl="0">
              <a:buSzPts val="1700"/>
            </a:pPr>
            <a:endParaRPr lang="es-ES" dirty="0">
              <a:latin typeface="Calibri" charset="0"/>
              <a:cs typeface="Calibri" charset="0"/>
            </a:endParaRPr>
          </a:p>
          <a:p>
            <a:pPr lvl="0">
              <a:buSzPts val="1700"/>
            </a:pPr>
            <a:r>
              <a:rPr lang="es-ES" dirty="0">
                <a:latin typeface="Calibri" charset="0"/>
                <a:cs typeface="Calibri" charset="0"/>
                <a:sym typeface="Calibri"/>
              </a:rPr>
              <a:t>Es una tendencia en el mundo analizar las formas de retorno de los desperdicios generados por el negocio en respuesta a la preocupación por el medio ambiente.</a:t>
            </a:r>
          </a:p>
          <a:p>
            <a:pPr lvl="0">
              <a:buSzPts val="1700"/>
            </a:pPr>
            <a:endParaRPr lang="es-ES" dirty="0">
              <a:latin typeface="Calibri" charset="0"/>
              <a:cs typeface="Calibri" charset="0"/>
            </a:endParaRPr>
          </a:p>
          <a:p>
            <a:pPr lvl="0">
              <a:buSzPts val="1700"/>
            </a:pPr>
            <a:r>
              <a:rPr lang="es-ES" dirty="0">
                <a:latin typeface="Calibri" charset="0"/>
                <a:cs typeface="Calibri" charset="0"/>
                <a:sym typeface="Calibri"/>
              </a:rPr>
              <a:t>Las 3 R son clave para este proceso: reducir, reutilizar y reciclar.</a:t>
            </a:r>
          </a:p>
          <a:p>
            <a:pPr lvl="0">
              <a:buSzPts val="1700"/>
            </a:pPr>
            <a:endParaRPr lang="es-ES" dirty="0">
              <a:latin typeface="Calibri" charset="0"/>
              <a:cs typeface="Calibri" charset="0"/>
            </a:endParaRPr>
          </a:p>
          <a:p>
            <a:pPr lvl="0">
              <a:buSzPts val="1700"/>
            </a:pPr>
            <a:r>
              <a:rPr lang="es-ES" dirty="0">
                <a:latin typeface="Calibri" charset="0"/>
                <a:cs typeface="Calibri" charset="0"/>
                <a:sym typeface="Calibri"/>
              </a:rPr>
              <a:t>Las empresas a través de proyectos de mejora continua están reduciendo sus emisiones de residuos y contaminación al medio ambiente, en la mayoría de casos aplicando las 3R.</a:t>
            </a:r>
          </a:p>
          <a:p>
            <a:pPr lvl="0">
              <a:buSzPts val="1700"/>
            </a:pPr>
            <a:endParaRPr lang="es-ES" dirty="0">
              <a:latin typeface="Calibri" charset="0"/>
              <a:cs typeface="Calibri" charset="0"/>
            </a:endParaRPr>
          </a:p>
          <a:p>
            <a:pPr lvl="0">
              <a:buSzPts val="1700"/>
            </a:pPr>
            <a:r>
              <a:rPr lang="es-ES" dirty="0">
                <a:latin typeface="Calibri" charset="0"/>
                <a:cs typeface="Calibri" charset="0"/>
                <a:sym typeface="Calibri"/>
              </a:rPr>
              <a:t>La población toma conciencia de la contaminación generada por envases de plástico, desechos industriales y excesivo consumo de bienes y servicios que contaminan al ambiente. De esta manera reciclan desde sus hogares para evitar la contaminación.</a:t>
            </a:r>
          </a:p>
        </p:txBody>
      </p:sp>
      <p:pic>
        <p:nvPicPr>
          <p:cNvPr id="7" name="Imagen 6">
            <a:extLst>
              <a:ext uri="{FF2B5EF4-FFF2-40B4-BE49-F238E27FC236}">
                <a16:creationId xmlns:a16="http://schemas.microsoft.com/office/drawing/2014/main" id="{4B0B7380-010F-2146-AB75-36D28F08CAA8}"/>
              </a:ext>
            </a:extLst>
          </p:cNvPr>
          <p:cNvPicPr>
            <a:picLocks noChangeAspect="1"/>
          </p:cNvPicPr>
          <p:nvPr/>
        </p:nvPicPr>
        <p:blipFill>
          <a:blip r:embed="rId3"/>
          <a:stretch>
            <a:fillRect/>
          </a:stretch>
        </p:blipFill>
        <p:spPr>
          <a:xfrm>
            <a:off x="1011260" y="954885"/>
            <a:ext cx="114138" cy="117546"/>
          </a:xfrm>
          <a:prstGeom prst="rect">
            <a:avLst/>
          </a:prstGeom>
        </p:spPr>
      </p:pic>
      <p:pic>
        <p:nvPicPr>
          <p:cNvPr id="8" name="Imagen 7">
            <a:extLst>
              <a:ext uri="{FF2B5EF4-FFF2-40B4-BE49-F238E27FC236}">
                <a16:creationId xmlns:a16="http://schemas.microsoft.com/office/drawing/2014/main" id="{7CBA4BA3-5395-1F4F-8172-8BEBB490D5FB}"/>
              </a:ext>
            </a:extLst>
          </p:cNvPr>
          <p:cNvPicPr>
            <a:picLocks noChangeAspect="1"/>
          </p:cNvPicPr>
          <p:nvPr/>
        </p:nvPicPr>
        <p:blipFill>
          <a:blip r:embed="rId3"/>
          <a:stretch>
            <a:fillRect/>
          </a:stretch>
        </p:blipFill>
        <p:spPr>
          <a:xfrm>
            <a:off x="1011260" y="1826955"/>
            <a:ext cx="114138" cy="117546"/>
          </a:xfrm>
          <a:prstGeom prst="rect">
            <a:avLst/>
          </a:prstGeom>
        </p:spPr>
      </p:pic>
      <p:pic>
        <p:nvPicPr>
          <p:cNvPr id="10" name="Imagen 9">
            <a:extLst>
              <a:ext uri="{FF2B5EF4-FFF2-40B4-BE49-F238E27FC236}">
                <a16:creationId xmlns:a16="http://schemas.microsoft.com/office/drawing/2014/main" id="{03A181EE-5301-3742-A5E1-158CBE252DF5}"/>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1" name="Rectangle 5">
            <a:extLst>
              <a:ext uri="{FF2B5EF4-FFF2-40B4-BE49-F238E27FC236}">
                <a16:creationId xmlns:a16="http://schemas.microsoft.com/office/drawing/2014/main" id="{D46A4062-69F5-2343-AB60-B1767F5EAE43}"/>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2" name="Imagen 11">
            <a:extLst>
              <a:ext uri="{FF2B5EF4-FFF2-40B4-BE49-F238E27FC236}">
                <a16:creationId xmlns:a16="http://schemas.microsoft.com/office/drawing/2014/main" id="{1BFF4BA7-D38C-F746-9384-44F8E2CCE754}"/>
              </a:ext>
            </a:extLst>
          </p:cNvPr>
          <p:cNvPicPr>
            <a:picLocks noChangeAspect="1"/>
          </p:cNvPicPr>
          <p:nvPr/>
        </p:nvPicPr>
        <p:blipFill>
          <a:blip r:embed="rId3"/>
          <a:stretch>
            <a:fillRect/>
          </a:stretch>
        </p:blipFill>
        <p:spPr>
          <a:xfrm>
            <a:off x="1011260" y="2662697"/>
            <a:ext cx="114138" cy="117546"/>
          </a:xfrm>
          <a:prstGeom prst="rect">
            <a:avLst/>
          </a:prstGeom>
        </p:spPr>
      </p:pic>
      <p:pic>
        <p:nvPicPr>
          <p:cNvPr id="13" name="Imagen 12">
            <a:extLst>
              <a:ext uri="{FF2B5EF4-FFF2-40B4-BE49-F238E27FC236}">
                <a16:creationId xmlns:a16="http://schemas.microsoft.com/office/drawing/2014/main" id="{147BB736-0F09-D44C-8657-2F35BEF2E083}"/>
              </a:ext>
            </a:extLst>
          </p:cNvPr>
          <p:cNvPicPr>
            <a:picLocks noChangeAspect="1"/>
          </p:cNvPicPr>
          <p:nvPr/>
        </p:nvPicPr>
        <p:blipFill>
          <a:blip r:embed="rId3"/>
          <a:stretch>
            <a:fillRect/>
          </a:stretch>
        </p:blipFill>
        <p:spPr>
          <a:xfrm>
            <a:off x="1011260" y="3095316"/>
            <a:ext cx="114138" cy="117546"/>
          </a:xfrm>
          <a:prstGeom prst="rect">
            <a:avLst/>
          </a:prstGeom>
        </p:spPr>
      </p:pic>
      <p:pic>
        <p:nvPicPr>
          <p:cNvPr id="14" name="Imagen 13">
            <a:extLst>
              <a:ext uri="{FF2B5EF4-FFF2-40B4-BE49-F238E27FC236}">
                <a16:creationId xmlns:a16="http://schemas.microsoft.com/office/drawing/2014/main" id="{B03AAADF-E1A8-1848-8F62-74FF85E11870}"/>
              </a:ext>
            </a:extLst>
          </p:cNvPr>
          <p:cNvPicPr>
            <a:picLocks noChangeAspect="1"/>
          </p:cNvPicPr>
          <p:nvPr/>
        </p:nvPicPr>
        <p:blipFill>
          <a:blip r:embed="rId3"/>
          <a:stretch>
            <a:fillRect/>
          </a:stretch>
        </p:blipFill>
        <p:spPr>
          <a:xfrm>
            <a:off x="1011260" y="3950723"/>
            <a:ext cx="114138" cy="1175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EF295D6-C8ED-564A-B2D9-C41C3A507DFC}"/>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3EB4D86F-07E3-A84E-835C-B44BC5FB1886}"/>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57219694-D401-DF49-BACF-5B06E9558787}"/>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52AA4CC0-0EC9-114B-92E9-88B44100B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3046785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4" name="Rectángulo 3">
            <a:extLst>
              <a:ext uri="{FF2B5EF4-FFF2-40B4-BE49-F238E27FC236}">
                <a16:creationId xmlns:a16="http://schemas.microsoft.com/office/drawing/2014/main" id="{3FC5EDAE-63A0-8441-AD84-42DB4A45C471}"/>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E7101B66-9033-3C4C-95EC-763BB0CE2B70}"/>
              </a:ext>
            </a:extLst>
          </p:cNvPr>
          <p:cNvSpPr txBox="1"/>
          <p:nvPr/>
        </p:nvSpPr>
        <p:spPr>
          <a:xfrm>
            <a:off x="1279009" y="917823"/>
            <a:ext cx="4774320" cy="3877985"/>
          </a:xfrm>
          <a:prstGeom prst="rect">
            <a:avLst/>
          </a:prstGeom>
        </p:spPr>
        <p:txBody>
          <a:bodyPr vert="horz" wrap="square" lIns="0" tIns="0" rIns="0" bIns="0" rtlCol="0">
            <a:spAutoFit/>
          </a:bodyPr>
          <a:lstStyle/>
          <a:p>
            <a:pPr>
              <a:buSzPts val="1600"/>
            </a:pPr>
            <a:r>
              <a:rPr lang="es-ES_tradnl" dirty="0">
                <a:solidFill>
                  <a:schemeClr val="tx1"/>
                </a:solidFill>
                <a:latin typeface="Calibri" charset="0"/>
                <a:cs typeface="Calibri" charset="0"/>
                <a:sym typeface="Calibri"/>
              </a:rPr>
              <a:t>APICS </a:t>
            </a:r>
            <a:r>
              <a:rPr lang="es-ES_tradnl" dirty="0" err="1">
                <a:solidFill>
                  <a:schemeClr val="tx1"/>
                </a:solidFill>
                <a:latin typeface="Calibri" charset="0"/>
                <a:cs typeface="Calibri" charset="0"/>
                <a:sym typeface="Calibri"/>
              </a:rPr>
              <a:t>Dictionary</a:t>
            </a:r>
            <a:r>
              <a:rPr lang="es-ES_tradnl" dirty="0">
                <a:solidFill>
                  <a:schemeClr val="tx1"/>
                </a:solidFill>
                <a:latin typeface="Calibri" charset="0"/>
                <a:cs typeface="Calibri" charset="0"/>
                <a:sym typeface="Calibri"/>
              </a:rPr>
              <a:t>, </a:t>
            </a:r>
            <a:r>
              <a:rPr lang="es-ES_tradnl" dirty="0" err="1">
                <a:solidFill>
                  <a:schemeClr val="tx1"/>
                </a:solidFill>
                <a:latin typeface="Calibri" charset="0"/>
                <a:cs typeface="Calibri" charset="0"/>
                <a:sym typeface="Calibri"/>
              </a:rPr>
              <a:t>Thirdteenth</a:t>
            </a:r>
            <a:r>
              <a:rPr lang="es-ES_tradnl" dirty="0">
                <a:solidFill>
                  <a:schemeClr val="tx1"/>
                </a:solidFill>
                <a:latin typeface="Calibri" charset="0"/>
                <a:cs typeface="Calibri" charset="0"/>
                <a:sym typeface="Calibri"/>
              </a:rPr>
              <a:t> </a:t>
            </a:r>
            <a:r>
              <a:rPr lang="es-ES_tradnl" dirty="0" err="1">
                <a:solidFill>
                  <a:schemeClr val="tx1"/>
                </a:solidFill>
                <a:latin typeface="Calibri" charset="0"/>
                <a:cs typeface="Calibri" charset="0"/>
                <a:sym typeface="Calibri"/>
              </a:rPr>
              <a:t>Edition</a:t>
            </a:r>
            <a:r>
              <a:rPr lang="es-ES_tradnl" dirty="0">
                <a:solidFill>
                  <a:schemeClr val="tx1"/>
                </a:solidFill>
                <a:latin typeface="Calibri" charset="0"/>
                <a:cs typeface="Calibri" charset="0"/>
                <a:sym typeface="Calibri"/>
              </a:rPr>
              <a:t> 2010. </a:t>
            </a:r>
            <a:r>
              <a:rPr lang="es-ES_tradnl" dirty="0" err="1">
                <a:solidFill>
                  <a:schemeClr val="tx1"/>
                </a:solidFill>
                <a:latin typeface="Calibri" charset="0"/>
                <a:cs typeface="Calibri" charset="0"/>
                <a:sym typeface="Calibri"/>
              </a:rPr>
              <a:t>The</a:t>
            </a:r>
            <a:r>
              <a:rPr lang="es-ES_tradnl" dirty="0">
                <a:solidFill>
                  <a:schemeClr val="tx1"/>
                </a:solidFill>
                <a:latin typeface="Calibri" charset="0"/>
                <a:cs typeface="Calibri" charset="0"/>
                <a:sym typeface="Calibri"/>
              </a:rPr>
              <a:t> </a:t>
            </a:r>
            <a:r>
              <a:rPr lang="es-ES_tradnl" dirty="0" err="1">
                <a:solidFill>
                  <a:schemeClr val="tx1"/>
                </a:solidFill>
                <a:latin typeface="Calibri" charset="0"/>
                <a:cs typeface="Calibri" charset="0"/>
                <a:sym typeface="Calibri"/>
              </a:rPr>
              <a:t>Association</a:t>
            </a:r>
            <a:r>
              <a:rPr lang="es-ES_tradnl" dirty="0">
                <a:solidFill>
                  <a:schemeClr val="tx1"/>
                </a:solidFill>
                <a:latin typeface="Calibri" charset="0"/>
                <a:cs typeface="Calibri" charset="0"/>
                <a:sym typeface="Calibri"/>
              </a:rPr>
              <a:t> </a:t>
            </a:r>
            <a:r>
              <a:rPr lang="es-ES_tradnl" dirty="0" err="1">
                <a:solidFill>
                  <a:schemeClr val="tx1"/>
                </a:solidFill>
                <a:latin typeface="Calibri" charset="0"/>
                <a:cs typeface="Calibri" charset="0"/>
                <a:sym typeface="Calibri"/>
              </a:rPr>
              <a:t>for</a:t>
            </a:r>
            <a:r>
              <a:rPr lang="es-ES_tradnl" dirty="0">
                <a:solidFill>
                  <a:schemeClr val="tx1"/>
                </a:solidFill>
                <a:latin typeface="Calibri" charset="0"/>
                <a:cs typeface="Calibri" charset="0"/>
                <a:sym typeface="Calibri"/>
              </a:rPr>
              <a:t> </a:t>
            </a:r>
            <a:r>
              <a:rPr lang="es-ES_tradnl" dirty="0" err="1">
                <a:solidFill>
                  <a:schemeClr val="tx1"/>
                </a:solidFill>
                <a:latin typeface="Calibri" charset="0"/>
                <a:cs typeface="Calibri" charset="0"/>
                <a:sym typeface="Calibri"/>
              </a:rPr>
              <a:t>Operations</a:t>
            </a:r>
            <a:r>
              <a:rPr lang="es-ES_tradnl" dirty="0">
                <a:solidFill>
                  <a:schemeClr val="tx1"/>
                </a:solidFill>
                <a:latin typeface="Calibri" charset="0"/>
                <a:cs typeface="Calibri" charset="0"/>
                <a:sym typeface="Calibri"/>
              </a:rPr>
              <a:t> Management. Chicago, Illinois, USA</a:t>
            </a:r>
          </a:p>
          <a:p>
            <a:pPr>
              <a:buSzPts val="1600"/>
            </a:pPr>
            <a:endParaRPr lang="es-ES_tradnl" dirty="0">
              <a:solidFill>
                <a:schemeClr val="tx1"/>
              </a:solidFill>
              <a:latin typeface="Calibri" charset="0"/>
              <a:cs typeface="Calibri" charset="0"/>
            </a:endParaRPr>
          </a:p>
          <a:p>
            <a:pPr>
              <a:buSzPts val="1600"/>
            </a:pPr>
            <a:r>
              <a:rPr lang="es-ES_tradnl" dirty="0" err="1">
                <a:solidFill>
                  <a:schemeClr val="tx1"/>
                </a:solidFill>
                <a:latin typeface="Calibri" charset="0"/>
                <a:cs typeface="Calibri" charset="0"/>
                <a:sym typeface="Calibri"/>
              </a:rPr>
              <a:t>Chopra</a:t>
            </a:r>
            <a:r>
              <a:rPr lang="es-ES_tradnl" dirty="0">
                <a:solidFill>
                  <a:schemeClr val="tx1"/>
                </a:solidFill>
                <a:latin typeface="Calibri" charset="0"/>
                <a:cs typeface="Calibri" charset="0"/>
                <a:sym typeface="Calibri"/>
              </a:rPr>
              <a:t>, S. (2020). Administración de la cadena de suministro. </a:t>
            </a:r>
            <a:br>
              <a:rPr lang="es-ES_tradnl" dirty="0">
                <a:solidFill>
                  <a:schemeClr val="tx1"/>
                </a:solidFill>
                <a:latin typeface="Calibri" charset="0"/>
                <a:cs typeface="Calibri" charset="0"/>
                <a:sym typeface="Calibri"/>
              </a:rPr>
            </a:br>
            <a:r>
              <a:rPr lang="es-ES_tradnl" dirty="0">
                <a:solidFill>
                  <a:schemeClr val="tx1"/>
                </a:solidFill>
                <a:latin typeface="Calibri" charset="0"/>
                <a:cs typeface="Calibri" charset="0"/>
                <a:sym typeface="Calibri"/>
              </a:rPr>
              <a:t>(6a. ed.) Pearson Educación.</a:t>
            </a:r>
          </a:p>
          <a:p>
            <a:pPr>
              <a:buSzPts val="1600"/>
            </a:pPr>
            <a:endParaRPr lang="es-ES_tradnl" dirty="0">
              <a:solidFill>
                <a:schemeClr val="tx1"/>
              </a:solidFill>
              <a:latin typeface="Calibri" charset="0"/>
              <a:cs typeface="Calibri" charset="0"/>
              <a:sym typeface="Calibri"/>
            </a:endParaRPr>
          </a:p>
          <a:p>
            <a:pPr>
              <a:buSzPts val="1600"/>
            </a:pPr>
            <a:r>
              <a:rPr lang="es-ES_tradnl" dirty="0" err="1">
                <a:solidFill>
                  <a:schemeClr val="tx1"/>
                </a:solidFill>
                <a:latin typeface="Calibri" charset="0"/>
                <a:cs typeface="Calibri" charset="0"/>
                <a:sym typeface="Calibri"/>
              </a:rPr>
              <a:t>Ballou</a:t>
            </a:r>
            <a:r>
              <a:rPr lang="es-ES_tradnl" dirty="0">
                <a:solidFill>
                  <a:schemeClr val="tx1"/>
                </a:solidFill>
                <a:latin typeface="Calibri" charset="0"/>
                <a:cs typeface="Calibri" charset="0"/>
                <a:sym typeface="Calibri"/>
              </a:rPr>
              <a:t>, Ronald H. (2004) Logística. Administración de la Cadena de Suministro. Pearson Educación. México.</a:t>
            </a:r>
          </a:p>
          <a:p>
            <a:pPr>
              <a:buSzPts val="1600"/>
            </a:pPr>
            <a:endParaRPr lang="es-ES_tradnl" dirty="0">
              <a:solidFill>
                <a:schemeClr val="tx1"/>
              </a:solidFill>
              <a:latin typeface="Calibri" charset="0"/>
              <a:cs typeface="Calibri" charset="0"/>
              <a:sym typeface="Calibri"/>
            </a:endParaRPr>
          </a:p>
          <a:p>
            <a:pPr>
              <a:buSzPts val="1600"/>
            </a:pPr>
            <a:r>
              <a:rPr lang="es-ES_tradnl" dirty="0">
                <a:solidFill>
                  <a:schemeClr val="tx1"/>
                </a:solidFill>
                <a:latin typeface="Calibri" charset="0"/>
                <a:cs typeface="Calibri" charset="0"/>
                <a:sym typeface="Calibri"/>
              </a:rPr>
              <a:t>Mora García, Luis Aníbal (2016). Gestión logística integral: las mejores prácticas en la cadena de abastecimientos. Bogotá: ECOE.</a:t>
            </a:r>
          </a:p>
          <a:p>
            <a:pPr>
              <a:buSzPts val="1600"/>
            </a:pPr>
            <a:endParaRPr lang="es-ES_tradnl" dirty="0">
              <a:solidFill>
                <a:schemeClr val="tx1"/>
              </a:solidFill>
              <a:latin typeface="Calibri" charset="0"/>
              <a:cs typeface="Calibri" charset="0"/>
            </a:endParaRPr>
          </a:p>
          <a:p>
            <a:pPr>
              <a:buSzPts val="1600"/>
            </a:pPr>
            <a:r>
              <a:rPr lang="es-ES_tradnl" dirty="0">
                <a:solidFill>
                  <a:schemeClr val="tx1"/>
                </a:solidFill>
                <a:latin typeface="Calibri" charset="0"/>
                <a:cs typeface="Calibri" charset="0"/>
                <a:sym typeface="Calibri"/>
              </a:rPr>
              <a:t>Solórzano, María José (2018). Optimización de la cadena logística. </a:t>
            </a:r>
            <a:r>
              <a:rPr lang="es-ES_tradnl" dirty="0" err="1">
                <a:solidFill>
                  <a:schemeClr val="tx1"/>
                </a:solidFill>
                <a:latin typeface="Calibri" charset="0"/>
                <a:cs typeface="Calibri" charset="0"/>
                <a:sym typeface="Calibri"/>
              </a:rPr>
              <a:t>Ic</a:t>
            </a:r>
            <a:r>
              <a:rPr lang="es-ES_tradnl" dirty="0">
                <a:solidFill>
                  <a:schemeClr val="tx1"/>
                </a:solidFill>
                <a:latin typeface="Calibri" charset="0"/>
                <a:cs typeface="Calibri" charset="0"/>
                <a:sym typeface="Calibri"/>
              </a:rPr>
              <a:t> editorial. España.</a:t>
            </a:r>
          </a:p>
          <a:p>
            <a:pPr>
              <a:buSzPts val="1600"/>
            </a:pPr>
            <a:endParaRPr lang="es-ES_tradnl" dirty="0">
              <a:solidFill>
                <a:schemeClr val="tx1"/>
              </a:solidFill>
              <a:latin typeface="Calibri" charset="0"/>
              <a:cs typeface="Calibri" charset="0"/>
            </a:endParaRPr>
          </a:p>
          <a:p>
            <a:pPr>
              <a:buSzPts val="1600"/>
            </a:pPr>
            <a:r>
              <a:rPr lang="es-ES_tradnl" dirty="0" err="1">
                <a:solidFill>
                  <a:schemeClr val="tx1"/>
                </a:solidFill>
                <a:latin typeface="Calibri" charset="0"/>
                <a:cs typeface="Calibri" charset="0"/>
                <a:sym typeface="Calibri"/>
              </a:rPr>
              <a:t>Martinez</a:t>
            </a:r>
            <a:r>
              <a:rPr lang="es-ES_tradnl" dirty="0">
                <a:solidFill>
                  <a:schemeClr val="tx1"/>
                </a:solidFill>
                <a:latin typeface="Calibri" charset="0"/>
                <a:cs typeface="Calibri" charset="0"/>
                <a:sym typeface="Calibri"/>
              </a:rPr>
              <a:t> Gonzales, Pedro (2006). El Transporte Terrestre de Mercancías. Ediciones </a:t>
            </a:r>
            <a:r>
              <a:rPr lang="es-ES_tradnl" dirty="0" err="1">
                <a:solidFill>
                  <a:schemeClr val="tx1"/>
                </a:solidFill>
                <a:latin typeface="Calibri" charset="0"/>
                <a:cs typeface="Calibri" charset="0"/>
                <a:sym typeface="Calibri"/>
              </a:rPr>
              <a:t>Diaz</a:t>
            </a:r>
            <a:r>
              <a:rPr lang="es-ES_tradnl" dirty="0">
                <a:solidFill>
                  <a:schemeClr val="tx1"/>
                </a:solidFill>
                <a:latin typeface="Calibri" charset="0"/>
                <a:cs typeface="Calibri" charset="0"/>
                <a:sym typeface="Calibri"/>
              </a:rPr>
              <a:t> de Santos. Buenos Aires. Argentina</a:t>
            </a:r>
            <a:endParaRPr lang="es-ES_tradnl" dirty="0">
              <a:solidFill>
                <a:schemeClr val="tx1"/>
              </a:solidFill>
              <a:latin typeface="Calibri" charset="0"/>
              <a:cs typeface="Calibri" charset="0"/>
            </a:endParaRPr>
          </a:p>
        </p:txBody>
      </p:sp>
      <p:pic>
        <p:nvPicPr>
          <p:cNvPr id="6" name="Imagen 5">
            <a:extLst>
              <a:ext uri="{FF2B5EF4-FFF2-40B4-BE49-F238E27FC236}">
                <a16:creationId xmlns:a16="http://schemas.microsoft.com/office/drawing/2014/main" id="{BB24B0DB-79FA-084F-8622-73DA2EEF77E4}"/>
              </a:ext>
            </a:extLst>
          </p:cNvPr>
          <p:cNvPicPr>
            <a:picLocks noChangeAspect="1"/>
          </p:cNvPicPr>
          <p:nvPr/>
        </p:nvPicPr>
        <p:blipFill>
          <a:blip r:embed="rId3"/>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EFA0CAB4-7230-B543-8FDC-B553F2F3E0A9}"/>
              </a:ext>
            </a:extLst>
          </p:cNvPr>
          <p:cNvPicPr>
            <a:picLocks noChangeAspect="1"/>
          </p:cNvPicPr>
          <p:nvPr/>
        </p:nvPicPr>
        <p:blipFill>
          <a:blip r:embed="rId3"/>
          <a:stretch>
            <a:fillRect/>
          </a:stretch>
        </p:blipFill>
        <p:spPr>
          <a:xfrm>
            <a:off x="1008064" y="1620119"/>
            <a:ext cx="103867" cy="106967"/>
          </a:xfrm>
          <a:prstGeom prst="rect">
            <a:avLst/>
          </a:prstGeom>
        </p:spPr>
      </p:pic>
      <p:pic>
        <p:nvPicPr>
          <p:cNvPr id="9" name="Imagen 8">
            <a:extLst>
              <a:ext uri="{FF2B5EF4-FFF2-40B4-BE49-F238E27FC236}">
                <a16:creationId xmlns:a16="http://schemas.microsoft.com/office/drawing/2014/main" id="{46DE4A37-7B49-B547-AD62-D7953232CE31}"/>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0" name="Rectangle 5">
            <a:extLst>
              <a:ext uri="{FF2B5EF4-FFF2-40B4-BE49-F238E27FC236}">
                <a16:creationId xmlns:a16="http://schemas.microsoft.com/office/drawing/2014/main" id="{8E3D181A-5E1B-C843-81D2-9A125C0EBA1A}"/>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2" name="Imagen 11">
            <a:extLst>
              <a:ext uri="{FF2B5EF4-FFF2-40B4-BE49-F238E27FC236}">
                <a16:creationId xmlns:a16="http://schemas.microsoft.com/office/drawing/2014/main" id="{9CB153BB-9B06-9746-893A-7934A30E0524}"/>
              </a:ext>
            </a:extLst>
          </p:cNvPr>
          <p:cNvPicPr>
            <a:picLocks noChangeAspect="1"/>
          </p:cNvPicPr>
          <p:nvPr/>
        </p:nvPicPr>
        <p:blipFill>
          <a:blip r:embed="rId3"/>
          <a:stretch>
            <a:fillRect/>
          </a:stretch>
        </p:blipFill>
        <p:spPr>
          <a:xfrm>
            <a:off x="1008064" y="2249383"/>
            <a:ext cx="103867" cy="106967"/>
          </a:xfrm>
          <a:prstGeom prst="rect">
            <a:avLst/>
          </a:prstGeom>
        </p:spPr>
      </p:pic>
      <p:pic>
        <p:nvPicPr>
          <p:cNvPr id="13" name="Imagen 12">
            <a:extLst>
              <a:ext uri="{FF2B5EF4-FFF2-40B4-BE49-F238E27FC236}">
                <a16:creationId xmlns:a16="http://schemas.microsoft.com/office/drawing/2014/main" id="{68A772A4-A13C-7743-8D7C-4CD836751A71}"/>
              </a:ext>
            </a:extLst>
          </p:cNvPr>
          <p:cNvPicPr>
            <a:picLocks noChangeAspect="1"/>
          </p:cNvPicPr>
          <p:nvPr/>
        </p:nvPicPr>
        <p:blipFill>
          <a:blip r:embed="rId3"/>
          <a:stretch>
            <a:fillRect/>
          </a:stretch>
        </p:blipFill>
        <p:spPr>
          <a:xfrm>
            <a:off x="1008064" y="2878647"/>
            <a:ext cx="103867" cy="106967"/>
          </a:xfrm>
          <a:prstGeom prst="rect">
            <a:avLst/>
          </a:prstGeom>
        </p:spPr>
      </p:pic>
      <p:pic>
        <p:nvPicPr>
          <p:cNvPr id="14" name="Imagen 13">
            <a:extLst>
              <a:ext uri="{FF2B5EF4-FFF2-40B4-BE49-F238E27FC236}">
                <a16:creationId xmlns:a16="http://schemas.microsoft.com/office/drawing/2014/main" id="{A296F8C1-1DF8-A54B-8F9C-A788CC7E20FB}"/>
              </a:ext>
            </a:extLst>
          </p:cNvPr>
          <p:cNvPicPr>
            <a:picLocks noChangeAspect="1"/>
          </p:cNvPicPr>
          <p:nvPr/>
        </p:nvPicPr>
        <p:blipFill>
          <a:blip r:embed="rId3"/>
          <a:stretch>
            <a:fillRect/>
          </a:stretch>
        </p:blipFill>
        <p:spPr>
          <a:xfrm>
            <a:off x="1008064" y="3743886"/>
            <a:ext cx="103867" cy="106967"/>
          </a:xfrm>
          <a:prstGeom prst="rect">
            <a:avLst/>
          </a:prstGeom>
        </p:spPr>
      </p:pic>
      <p:pic>
        <p:nvPicPr>
          <p:cNvPr id="15" name="Imagen 14">
            <a:extLst>
              <a:ext uri="{FF2B5EF4-FFF2-40B4-BE49-F238E27FC236}">
                <a16:creationId xmlns:a16="http://schemas.microsoft.com/office/drawing/2014/main" id="{B2D464C5-35AE-5840-B28B-DC96815CBB75}"/>
              </a:ext>
            </a:extLst>
          </p:cNvPr>
          <p:cNvPicPr>
            <a:picLocks noChangeAspect="1"/>
          </p:cNvPicPr>
          <p:nvPr/>
        </p:nvPicPr>
        <p:blipFill>
          <a:blip r:embed="rId3"/>
          <a:stretch>
            <a:fillRect/>
          </a:stretch>
        </p:blipFill>
        <p:spPr>
          <a:xfrm>
            <a:off x="1008064" y="4382983"/>
            <a:ext cx="103867" cy="1069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0A7B749-A0F1-F945-8826-A4B2B5799B0E}"/>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F4C51A5A-534B-DE4C-97FC-44B030299CC4}"/>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3772618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 name="Rectángulo 3">
            <a:extLst>
              <a:ext uri="{FF2B5EF4-FFF2-40B4-BE49-F238E27FC236}">
                <a16:creationId xmlns:a16="http://schemas.microsoft.com/office/drawing/2014/main" id="{D5E561DE-633E-D843-ADBB-F979A59DB773}"/>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2230A1B6-DF21-304E-98B8-E61CBB9F5622}"/>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Regular" charset="0"/>
                <a:cs typeface="Calibri"/>
              </a:rPr>
              <a:t>LOGÍSTICA</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INVERSA</a:t>
            </a:r>
          </a:p>
        </p:txBody>
      </p:sp>
      <p:pic>
        <p:nvPicPr>
          <p:cNvPr id="6" name="Imagen 5">
            <a:extLst>
              <a:ext uri="{FF2B5EF4-FFF2-40B4-BE49-F238E27FC236}">
                <a16:creationId xmlns:a16="http://schemas.microsoft.com/office/drawing/2014/main" id="{B92601F0-3BB7-384A-BF4E-5BABBE6DCD68}"/>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4"/>
          <p:cNvSpPr txBox="1"/>
          <p:nvPr/>
        </p:nvSpPr>
        <p:spPr>
          <a:xfrm>
            <a:off x="503239" y="912813"/>
            <a:ext cx="8003680" cy="2262158"/>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DEFINICIÓN DE LOGÍSTICA INVERSA</a:t>
            </a:r>
            <a:endParaRPr sz="1600" dirty="0">
              <a:solidFill>
                <a:srgbClr val="262626"/>
              </a:solidFill>
              <a:latin typeface="Calibri"/>
              <a:ea typeface="Calibri"/>
              <a:cs typeface="Calibri"/>
              <a:sym typeface="Calibri"/>
            </a:endParaRPr>
          </a:p>
          <a:p>
            <a:pPr marL="177800" marR="0" lvl="0" indent="-166688" algn="l" rtl="0">
              <a:spcBef>
                <a:spcPts val="0"/>
              </a:spcBef>
              <a:spcAft>
                <a:spcPts val="0"/>
              </a:spcAft>
              <a:buFont typeface="Arial" panose="020B0604020202020204" pitchFamily="34" charset="0"/>
              <a:buChar char="•"/>
            </a:pPr>
            <a:r>
              <a:rPr lang="es-ES" dirty="0">
                <a:solidFill>
                  <a:schemeClr val="tx1"/>
                </a:solidFill>
                <a:latin typeface="Calibri"/>
                <a:ea typeface="Calibri"/>
                <a:cs typeface="Calibri"/>
                <a:sym typeface="Calibri"/>
              </a:rPr>
              <a:t>Consiste en la recuperación de todo tipo de residuos originados por una actividad productiva o de consumo y genera un flujo de materiales a la inversa del producto principal.</a:t>
            </a:r>
            <a:endParaRPr dirty="0">
              <a:solidFill>
                <a:schemeClr val="tx1"/>
              </a:solidFill>
            </a:endParaRPr>
          </a:p>
          <a:p>
            <a:pPr marL="177800" marR="0" lvl="0" indent="-166688" algn="l" rtl="0">
              <a:spcBef>
                <a:spcPts val="0"/>
              </a:spcBef>
              <a:spcAft>
                <a:spcPts val="0"/>
              </a:spcAft>
              <a:buFont typeface="Arial" panose="020B0604020202020204" pitchFamily="34" charset="0"/>
              <a:buChar char="•"/>
            </a:pPr>
            <a:endParaRPr dirty="0">
              <a:solidFill>
                <a:schemeClr val="tx1"/>
              </a:solidFill>
              <a:latin typeface="Calibri"/>
              <a:ea typeface="Calibri"/>
              <a:cs typeface="Calibri"/>
              <a:sym typeface="Calibri"/>
            </a:endParaRPr>
          </a:p>
          <a:p>
            <a:pPr marL="177800" marR="0" lvl="0" indent="-166688" algn="l" rtl="0">
              <a:spcBef>
                <a:spcPts val="0"/>
              </a:spcBef>
              <a:spcAft>
                <a:spcPts val="0"/>
              </a:spcAft>
              <a:buFont typeface="Arial" panose="020B0604020202020204" pitchFamily="34" charset="0"/>
              <a:buChar char="•"/>
            </a:pPr>
            <a:r>
              <a:rPr lang="es-ES" dirty="0">
                <a:solidFill>
                  <a:schemeClr val="tx1"/>
                </a:solidFill>
                <a:latin typeface="Calibri"/>
                <a:ea typeface="Calibri"/>
                <a:cs typeface="Calibri"/>
                <a:sym typeface="Calibri"/>
              </a:rPr>
              <a:t>La logística inversa facilita la creación de canales de recolección de residuos industriales, electrónicos, alimenticios, farmacéuticos, residuos peligrosos, excesos de inventario, devoluciones de clientes, productos obsoletos y en general todo desecho que el siguiente eslabón en la cadena de suministros no requiere.</a:t>
            </a:r>
            <a:endParaRPr dirty="0">
              <a:solidFill>
                <a:schemeClr val="tx1"/>
              </a:solidFill>
            </a:endParaRPr>
          </a:p>
          <a:p>
            <a:pPr marL="177800" marR="0" lvl="0" indent="-166688" algn="l" rtl="0">
              <a:spcBef>
                <a:spcPts val="0"/>
              </a:spcBef>
              <a:spcAft>
                <a:spcPts val="0"/>
              </a:spcAft>
              <a:buFont typeface="Arial" panose="020B0604020202020204" pitchFamily="34" charset="0"/>
              <a:buChar char="•"/>
            </a:pPr>
            <a:endParaRPr dirty="0">
              <a:solidFill>
                <a:schemeClr val="tx1"/>
              </a:solidFill>
              <a:latin typeface="Calibri"/>
              <a:ea typeface="Calibri"/>
              <a:cs typeface="Calibri"/>
              <a:sym typeface="Calibri"/>
            </a:endParaRPr>
          </a:p>
          <a:p>
            <a:pPr marL="177800" marR="0" lvl="0" indent="-166688" algn="l" rtl="0">
              <a:spcBef>
                <a:spcPts val="0"/>
              </a:spcBef>
              <a:spcAft>
                <a:spcPts val="0"/>
              </a:spcAft>
              <a:buFont typeface="Arial" panose="020B0604020202020204" pitchFamily="34" charset="0"/>
              <a:buChar char="•"/>
            </a:pPr>
            <a:r>
              <a:rPr lang="es-ES" dirty="0">
                <a:solidFill>
                  <a:schemeClr val="tx1"/>
                </a:solidFill>
                <a:latin typeface="Calibri"/>
                <a:ea typeface="Calibri"/>
                <a:cs typeface="Calibri"/>
                <a:sym typeface="Calibri"/>
              </a:rPr>
              <a:t>Hoy este proceso se considera una estrategia y una manera de hacer gestión de residuos, garantizando el retorno de estos para unos materiales que se reutilizan, reciclan o destruyen.</a:t>
            </a:r>
            <a:endParaRPr dirty="0">
              <a:solidFill>
                <a:schemeClr val="tx1"/>
              </a:solidFill>
              <a:latin typeface="Calibri"/>
              <a:ea typeface="Calibri"/>
              <a:cs typeface="Calibri"/>
              <a:sym typeface="Calibri"/>
            </a:endParaRPr>
          </a:p>
        </p:txBody>
      </p:sp>
      <p:sp>
        <p:nvSpPr>
          <p:cNvPr id="5" name="Rectangle 5">
            <a:extLst>
              <a:ext uri="{FF2B5EF4-FFF2-40B4-BE49-F238E27FC236}">
                <a16:creationId xmlns:a16="http://schemas.microsoft.com/office/drawing/2014/main" id="{B54A6362-3E3E-4146-BD64-AE8580B2CC2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LOGÍSTICA INVERSA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34" name="Grupo 33">
            <a:extLst>
              <a:ext uri="{FF2B5EF4-FFF2-40B4-BE49-F238E27FC236}">
                <a16:creationId xmlns:a16="http://schemas.microsoft.com/office/drawing/2014/main" id="{8BE24A6F-D860-A142-B3AB-4FB7E8C6E21B}"/>
              </a:ext>
            </a:extLst>
          </p:cNvPr>
          <p:cNvGrpSpPr/>
          <p:nvPr/>
        </p:nvGrpSpPr>
        <p:grpSpPr>
          <a:xfrm>
            <a:off x="1396721" y="3392549"/>
            <a:ext cx="6350557" cy="1598879"/>
            <a:chOff x="1536681" y="3312214"/>
            <a:chExt cx="6350557" cy="1598879"/>
          </a:xfrm>
        </p:grpSpPr>
        <p:sp>
          <p:nvSpPr>
            <p:cNvPr id="3" name="Elipse 2">
              <a:extLst>
                <a:ext uri="{FF2B5EF4-FFF2-40B4-BE49-F238E27FC236}">
                  <a16:creationId xmlns:a16="http://schemas.microsoft.com/office/drawing/2014/main" id="{42FE94CA-BC80-B644-909E-C09BD945EBC6}"/>
                </a:ext>
              </a:extLst>
            </p:cNvPr>
            <p:cNvSpPr/>
            <p:nvPr/>
          </p:nvSpPr>
          <p:spPr>
            <a:xfrm>
              <a:off x="1553273" y="3769758"/>
              <a:ext cx="710965" cy="710965"/>
            </a:xfrm>
            <a:prstGeom prst="ellips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a:extLst>
                <a:ext uri="{FF2B5EF4-FFF2-40B4-BE49-F238E27FC236}">
                  <a16:creationId xmlns:a16="http://schemas.microsoft.com/office/drawing/2014/main" id="{ABA3DC95-B29F-0545-BE70-F0A65968FDAD}"/>
                </a:ext>
              </a:extLst>
            </p:cNvPr>
            <p:cNvPicPr>
              <a:picLocks noChangeAspect="1"/>
            </p:cNvPicPr>
            <p:nvPr/>
          </p:nvPicPr>
          <p:blipFill>
            <a:blip r:embed="rId3"/>
            <a:stretch>
              <a:fillRect/>
            </a:stretch>
          </p:blipFill>
          <p:spPr>
            <a:xfrm>
              <a:off x="1704268" y="3910064"/>
              <a:ext cx="447545" cy="425790"/>
            </a:xfrm>
            <a:prstGeom prst="rect">
              <a:avLst/>
            </a:prstGeom>
          </p:spPr>
        </p:pic>
        <p:sp>
          <p:nvSpPr>
            <p:cNvPr id="25" name="Elipse 24">
              <a:extLst>
                <a:ext uri="{FF2B5EF4-FFF2-40B4-BE49-F238E27FC236}">
                  <a16:creationId xmlns:a16="http://schemas.microsoft.com/office/drawing/2014/main" id="{0C288E0E-A338-8F4C-88CF-280DF664E5AD}"/>
                </a:ext>
              </a:extLst>
            </p:cNvPr>
            <p:cNvSpPr/>
            <p:nvPr/>
          </p:nvSpPr>
          <p:spPr>
            <a:xfrm>
              <a:off x="2677536" y="3769758"/>
              <a:ext cx="710965" cy="710965"/>
            </a:xfrm>
            <a:prstGeom prst="ellips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 name="Imagen 3">
              <a:extLst>
                <a:ext uri="{FF2B5EF4-FFF2-40B4-BE49-F238E27FC236}">
                  <a16:creationId xmlns:a16="http://schemas.microsoft.com/office/drawing/2014/main" id="{EFF7AE76-3937-B446-BCB4-56E6001D18E7}"/>
                </a:ext>
              </a:extLst>
            </p:cNvPr>
            <p:cNvPicPr>
              <a:picLocks noChangeAspect="1"/>
            </p:cNvPicPr>
            <p:nvPr/>
          </p:nvPicPr>
          <p:blipFill>
            <a:blip r:embed="rId4"/>
            <a:stretch>
              <a:fillRect/>
            </a:stretch>
          </p:blipFill>
          <p:spPr>
            <a:xfrm>
              <a:off x="2770534" y="3940044"/>
              <a:ext cx="582532" cy="324390"/>
            </a:xfrm>
            <a:prstGeom prst="rect">
              <a:avLst/>
            </a:prstGeom>
          </p:spPr>
        </p:pic>
        <p:sp>
          <p:nvSpPr>
            <p:cNvPr id="27" name="Elipse 26">
              <a:extLst>
                <a:ext uri="{FF2B5EF4-FFF2-40B4-BE49-F238E27FC236}">
                  <a16:creationId xmlns:a16="http://schemas.microsoft.com/office/drawing/2014/main" id="{9A121C58-5557-D745-A06E-1AC6DED711F4}"/>
                </a:ext>
              </a:extLst>
            </p:cNvPr>
            <p:cNvSpPr/>
            <p:nvPr/>
          </p:nvSpPr>
          <p:spPr>
            <a:xfrm>
              <a:off x="3842620" y="3769758"/>
              <a:ext cx="710965" cy="710965"/>
            </a:xfrm>
            <a:prstGeom prst="ellips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28">
              <a:extLst>
                <a:ext uri="{FF2B5EF4-FFF2-40B4-BE49-F238E27FC236}">
                  <a16:creationId xmlns:a16="http://schemas.microsoft.com/office/drawing/2014/main" id="{BA3ED15F-2157-D94B-BCB8-AD36BDEC3D10}"/>
                </a:ext>
              </a:extLst>
            </p:cNvPr>
            <p:cNvSpPr/>
            <p:nvPr/>
          </p:nvSpPr>
          <p:spPr>
            <a:xfrm>
              <a:off x="4983924" y="3769758"/>
              <a:ext cx="710965" cy="710965"/>
            </a:xfrm>
            <a:prstGeom prst="ellips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Imagen 5">
              <a:extLst>
                <a:ext uri="{FF2B5EF4-FFF2-40B4-BE49-F238E27FC236}">
                  <a16:creationId xmlns:a16="http://schemas.microsoft.com/office/drawing/2014/main" id="{BC6D9F6E-529C-8C47-8FB2-BA553AB83052}"/>
                </a:ext>
              </a:extLst>
            </p:cNvPr>
            <p:cNvPicPr>
              <a:picLocks noChangeAspect="1"/>
            </p:cNvPicPr>
            <p:nvPr/>
          </p:nvPicPr>
          <p:blipFill>
            <a:blip r:embed="rId5"/>
            <a:stretch>
              <a:fillRect/>
            </a:stretch>
          </p:blipFill>
          <p:spPr>
            <a:xfrm>
              <a:off x="5107015" y="3916154"/>
              <a:ext cx="418174" cy="418174"/>
            </a:xfrm>
            <a:prstGeom prst="rect">
              <a:avLst/>
            </a:prstGeom>
          </p:spPr>
        </p:pic>
        <p:sp>
          <p:nvSpPr>
            <p:cNvPr id="31" name="Elipse 30">
              <a:extLst>
                <a:ext uri="{FF2B5EF4-FFF2-40B4-BE49-F238E27FC236}">
                  <a16:creationId xmlns:a16="http://schemas.microsoft.com/office/drawing/2014/main" id="{41A85DEC-DFB3-4B4F-8F5E-C186FF4A138A}"/>
                </a:ext>
              </a:extLst>
            </p:cNvPr>
            <p:cNvSpPr/>
            <p:nvPr/>
          </p:nvSpPr>
          <p:spPr>
            <a:xfrm>
              <a:off x="6085702" y="3769758"/>
              <a:ext cx="710965" cy="710965"/>
            </a:xfrm>
            <a:prstGeom prst="ellips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4" name="Imagen 23">
              <a:extLst>
                <a:ext uri="{FF2B5EF4-FFF2-40B4-BE49-F238E27FC236}">
                  <a16:creationId xmlns:a16="http://schemas.microsoft.com/office/drawing/2014/main" id="{CF8158A1-4CC7-1149-ADAF-7F773BCDC057}"/>
                </a:ext>
              </a:extLst>
            </p:cNvPr>
            <p:cNvPicPr>
              <a:picLocks noChangeAspect="1"/>
            </p:cNvPicPr>
            <p:nvPr/>
          </p:nvPicPr>
          <p:blipFill>
            <a:blip r:embed="rId6"/>
            <a:stretch>
              <a:fillRect/>
            </a:stretch>
          </p:blipFill>
          <p:spPr>
            <a:xfrm>
              <a:off x="6215170" y="3886468"/>
              <a:ext cx="467192" cy="447860"/>
            </a:xfrm>
            <a:prstGeom prst="rect">
              <a:avLst/>
            </a:prstGeom>
          </p:spPr>
        </p:pic>
        <p:pic>
          <p:nvPicPr>
            <p:cNvPr id="26" name="Imagen 25">
              <a:extLst>
                <a:ext uri="{FF2B5EF4-FFF2-40B4-BE49-F238E27FC236}">
                  <a16:creationId xmlns:a16="http://schemas.microsoft.com/office/drawing/2014/main" id="{DC6D9E6F-A499-5240-891F-F67982D04858}"/>
                </a:ext>
              </a:extLst>
            </p:cNvPr>
            <p:cNvPicPr>
              <a:picLocks noChangeAspect="1"/>
            </p:cNvPicPr>
            <p:nvPr/>
          </p:nvPicPr>
          <p:blipFill>
            <a:blip r:embed="rId7">
              <a:duotone>
                <a:prstClr val="black"/>
                <a:schemeClr val="accent5">
                  <a:tint val="45000"/>
                  <a:satMod val="400000"/>
                </a:schemeClr>
              </a:duotone>
            </a:blip>
            <a:stretch>
              <a:fillRect/>
            </a:stretch>
          </p:blipFill>
          <p:spPr>
            <a:xfrm>
              <a:off x="7297357" y="3911193"/>
              <a:ext cx="293826" cy="291226"/>
            </a:xfrm>
            <a:prstGeom prst="rect">
              <a:avLst/>
            </a:prstGeom>
          </p:spPr>
        </p:pic>
        <p:pic>
          <p:nvPicPr>
            <p:cNvPr id="28" name="Imagen 27">
              <a:extLst>
                <a:ext uri="{FF2B5EF4-FFF2-40B4-BE49-F238E27FC236}">
                  <a16:creationId xmlns:a16="http://schemas.microsoft.com/office/drawing/2014/main" id="{CACB6F1D-728D-B343-8750-4AEE9AC537CB}"/>
                </a:ext>
              </a:extLst>
            </p:cNvPr>
            <p:cNvPicPr>
              <a:picLocks noChangeAspect="1"/>
            </p:cNvPicPr>
            <p:nvPr/>
          </p:nvPicPr>
          <p:blipFill>
            <a:blip r:embed="rId8">
              <a:duotone>
                <a:prstClr val="black"/>
                <a:schemeClr val="accent5">
                  <a:tint val="45000"/>
                  <a:satMod val="400000"/>
                </a:schemeClr>
              </a:duotone>
            </a:blip>
            <a:stretch>
              <a:fillRect/>
            </a:stretch>
          </p:blipFill>
          <p:spPr>
            <a:xfrm flipH="1">
              <a:off x="7207655" y="3312214"/>
              <a:ext cx="399664" cy="367548"/>
            </a:xfrm>
            <a:prstGeom prst="rect">
              <a:avLst/>
            </a:prstGeom>
          </p:spPr>
        </p:pic>
        <p:pic>
          <p:nvPicPr>
            <p:cNvPr id="30" name="Imagen 29">
              <a:extLst>
                <a:ext uri="{FF2B5EF4-FFF2-40B4-BE49-F238E27FC236}">
                  <a16:creationId xmlns:a16="http://schemas.microsoft.com/office/drawing/2014/main" id="{57B3A0DB-9798-B640-B186-4233B3553AB2}"/>
                </a:ext>
              </a:extLst>
            </p:cNvPr>
            <p:cNvPicPr>
              <a:picLocks noChangeAspect="1"/>
            </p:cNvPicPr>
            <p:nvPr/>
          </p:nvPicPr>
          <p:blipFill>
            <a:blip r:embed="rId9">
              <a:duotone>
                <a:prstClr val="black"/>
                <a:schemeClr val="accent5">
                  <a:tint val="45000"/>
                  <a:satMod val="400000"/>
                </a:schemeClr>
              </a:duotone>
            </a:blip>
            <a:stretch>
              <a:fillRect/>
            </a:stretch>
          </p:blipFill>
          <p:spPr>
            <a:xfrm>
              <a:off x="7354024" y="4395022"/>
              <a:ext cx="237159" cy="333152"/>
            </a:xfrm>
            <a:prstGeom prst="rect">
              <a:avLst/>
            </a:prstGeom>
          </p:spPr>
        </p:pic>
        <p:pic>
          <p:nvPicPr>
            <p:cNvPr id="32" name="Imagen 31">
              <a:extLst>
                <a:ext uri="{FF2B5EF4-FFF2-40B4-BE49-F238E27FC236}">
                  <a16:creationId xmlns:a16="http://schemas.microsoft.com/office/drawing/2014/main" id="{877DC648-0522-5D4B-B4C4-57D0463F19EC}"/>
                </a:ext>
              </a:extLst>
            </p:cNvPr>
            <p:cNvPicPr>
              <a:picLocks noChangeAspect="1"/>
            </p:cNvPicPr>
            <p:nvPr/>
          </p:nvPicPr>
          <p:blipFill>
            <a:blip r:embed="rId10"/>
            <a:stretch>
              <a:fillRect/>
            </a:stretch>
          </p:blipFill>
          <p:spPr>
            <a:xfrm>
              <a:off x="3967760" y="4125240"/>
              <a:ext cx="454842" cy="212019"/>
            </a:xfrm>
            <a:prstGeom prst="rect">
              <a:avLst/>
            </a:prstGeom>
          </p:spPr>
        </p:pic>
        <p:sp>
          <p:nvSpPr>
            <p:cNvPr id="33" name="Flecha abajo 32">
              <a:extLst>
                <a:ext uri="{FF2B5EF4-FFF2-40B4-BE49-F238E27FC236}">
                  <a16:creationId xmlns:a16="http://schemas.microsoft.com/office/drawing/2014/main" id="{612C20E4-1AE7-3A4D-B639-46993FF40E19}"/>
                </a:ext>
              </a:extLst>
            </p:cNvPr>
            <p:cNvSpPr/>
            <p:nvPr/>
          </p:nvSpPr>
          <p:spPr>
            <a:xfrm>
              <a:off x="4122484" y="3981776"/>
              <a:ext cx="177027" cy="21202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Google Shape;55;p4">
              <a:extLst>
                <a:ext uri="{FF2B5EF4-FFF2-40B4-BE49-F238E27FC236}">
                  <a16:creationId xmlns:a16="http://schemas.microsoft.com/office/drawing/2014/main" id="{61884899-46E8-AD4B-8EC7-D954C75B23DE}"/>
                </a:ext>
              </a:extLst>
            </p:cNvPr>
            <p:cNvSpPr txBox="1"/>
            <p:nvPr/>
          </p:nvSpPr>
          <p:spPr>
            <a:xfrm>
              <a:off x="1536681" y="4577505"/>
              <a:ext cx="727557" cy="169277"/>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 sz="1100" b="1" dirty="0">
                  <a:solidFill>
                    <a:srgbClr val="262626"/>
                  </a:solidFill>
                  <a:latin typeface="Calibri"/>
                  <a:ea typeface="Calibri"/>
                  <a:cs typeface="Calibri"/>
                  <a:sym typeface="Calibri"/>
                </a:rPr>
                <a:t>Recolectar</a:t>
              </a:r>
              <a:endParaRPr sz="1100" dirty="0">
                <a:solidFill>
                  <a:schemeClr val="tx1"/>
                </a:solidFill>
                <a:latin typeface="Calibri"/>
                <a:ea typeface="Calibri"/>
                <a:cs typeface="Calibri"/>
                <a:sym typeface="Calibri"/>
              </a:endParaRPr>
            </a:p>
          </p:txBody>
        </p:sp>
        <p:sp>
          <p:nvSpPr>
            <p:cNvPr id="38" name="Google Shape;55;p4">
              <a:extLst>
                <a:ext uri="{FF2B5EF4-FFF2-40B4-BE49-F238E27FC236}">
                  <a16:creationId xmlns:a16="http://schemas.microsoft.com/office/drawing/2014/main" id="{3F76E283-3975-0C4B-B5A3-0B94142D384F}"/>
                </a:ext>
              </a:extLst>
            </p:cNvPr>
            <p:cNvSpPr txBox="1"/>
            <p:nvPr/>
          </p:nvSpPr>
          <p:spPr>
            <a:xfrm>
              <a:off x="2696891" y="4577505"/>
              <a:ext cx="727557" cy="169277"/>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 sz="1100" b="1" dirty="0">
                  <a:solidFill>
                    <a:srgbClr val="262626"/>
                  </a:solidFill>
                  <a:latin typeface="Calibri"/>
                  <a:ea typeface="Calibri"/>
                  <a:cs typeface="Calibri"/>
                  <a:sym typeface="Calibri"/>
                </a:rPr>
                <a:t>Transportar</a:t>
              </a:r>
              <a:endParaRPr sz="1100" dirty="0">
                <a:solidFill>
                  <a:schemeClr val="tx1"/>
                </a:solidFill>
                <a:latin typeface="Calibri"/>
                <a:ea typeface="Calibri"/>
                <a:cs typeface="Calibri"/>
                <a:sym typeface="Calibri"/>
              </a:endParaRPr>
            </a:p>
          </p:txBody>
        </p:sp>
        <p:sp>
          <p:nvSpPr>
            <p:cNvPr id="39" name="Google Shape;55;p4">
              <a:extLst>
                <a:ext uri="{FF2B5EF4-FFF2-40B4-BE49-F238E27FC236}">
                  <a16:creationId xmlns:a16="http://schemas.microsoft.com/office/drawing/2014/main" id="{5285A0E5-331D-FD46-B878-3ADA1922B006}"/>
                </a:ext>
              </a:extLst>
            </p:cNvPr>
            <p:cNvSpPr txBox="1"/>
            <p:nvPr/>
          </p:nvSpPr>
          <p:spPr>
            <a:xfrm>
              <a:off x="3836367" y="4577505"/>
              <a:ext cx="727557" cy="169277"/>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 sz="1100" b="1" dirty="0">
                  <a:solidFill>
                    <a:srgbClr val="262626"/>
                  </a:solidFill>
                  <a:latin typeface="Calibri"/>
                  <a:ea typeface="Calibri"/>
                  <a:cs typeface="Calibri"/>
                  <a:sym typeface="Calibri"/>
                </a:rPr>
                <a:t>Reciclar</a:t>
              </a:r>
              <a:endParaRPr sz="1100" dirty="0">
                <a:solidFill>
                  <a:schemeClr val="tx1"/>
                </a:solidFill>
                <a:latin typeface="Calibri"/>
                <a:ea typeface="Calibri"/>
                <a:cs typeface="Calibri"/>
                <a:sym typeface="Calibri"/>
              </a:endParaRPr>
            </a:p>
          </p:txBody>
        </p:sp>
        <p:sp>
          <p:nvSpPr>
            <p:cNvPr id="40" name="Google Shape;55;p4">
              <a:extLst>
                <a:ext uri="{FF2B5EF4-FFF2-40B4-BE49-F238E27FC236}">
                  <a16:creationId xmlns:a16="http://schemas.microsoft.com/office/drawing/2014/main" id="{3AC34357-91D9-F248-B907-8F711D912D37}"/>
                </a:ext>
              </a:extLst>
            </p:cNvPr>
            <p:cNvSpPr txBox="1"/>
            <p:nvPr/>
          </p:nvSpPr>
          <p:spPr>
            <a:xfrm>
              <a:off x="4924770" y="4577505"/>
              <a:ext cx="829271" cy="169277"/>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 sz="1100" b="1" dirty="0">
                  <a:solidFill>
                    <a:srgbClr val="262626"/>
                  </a:solidFill>
                  <a:latin typeface="Calibri"/>
                  <a:ea typeface="Calibri"/>
                  <a:cs typeface="Calibri"/>
                  <a:sym typeface="Calibri"/>
                </a:rPr>
                <a:t>Inspeccionar</a:t>
              </a:r>
              <a:endParaRPr sz="1100" dirty="0">
                <a:solidFill>
                  <a:schemeClr val="tx1"/>
                </a:solidFill>
                <a:latin typeface="Calibri"/>
                <a:ea typeface="Calibri"/>
                <a:cs typeface="Calibri"/>
                <a:sym typeface="Calibri"/>
              </a:endParaRPr>
            </a:p>
          </p:txBody>
        </p:sp>
        <p:sp>
          <p:nvSpPr>
            <p:cNvPr id="41" name="Google Shape;55;p4">
              <a:extLst>
                <a:ext uri="{FF2B5EF4-FFF2-40B4-BE49-F238E27FC236}">
                  <a16:creationId xmlns:a16="http://schemas.microsoft.com/office/drawing/2014/main" id="{09B94A46-DD2D-AE40-897E-EF3F3D1F21AB}"/>
                </a:ext>
              </a:extLst>
            </p:cNvPr>
            <p:cNvSpPr txBox="1"/>
            <p:nvPr/>
          </p:nvSpPr>
          <p:spPr>
            <a:xfrm>
              <a:off x="6034130" y="4577505"/>
              <a:ext cx="829271" cy="169277"/>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 sz="1100" b="1" dirty="0">
                  <a:solidFill>
                    <a:srgbClr val="262626"/>
                  </a:solidFill>
                  <a:latin typeface="Calibri"/>
                  <a:ea typeface="Calibri"/>
                  <a:cs typeface="Calibri"/>
                  <a:sym typeface="Calibri"/>
                </a:rPr>
                <a:t>Clasificar</a:t>
              </a:r>
              <a:endParaRPr sz="1100" dirty="0">
                <a:solidFill>
                  <a:schemeClr val="tx1"/>
                </a:solidFill>
                <a:latin typeface="Calibri"/>
                <a:ea typeface="Calibri"/>
                <a:cs typeface="Calibri"/>
                <a:sym typeface="Calibri"/>
              </a:endParaRPr>
            </a:p>
          </p:txBody>
        </p:sp>
        <p:sp>
          <p:nvSpPr>
            <p:cNvPr id="42" name="28 Flecha derecha">
              <a:extLst>
                <a:ext uri="{FF2B5EF4-FFF2-40B4-BE49-F238E27FC236}">
                  <a16:creationId xmlns:a16="http://schemas.microsoft.com/office/drawing/2014/main" id="{E662B103-19A5-1249-80ED-3AB9BCDF9C05}"/>
                </a:ext>
              </a:extLst>
            </p:cNvPr>
            <p:cNvSpPr/>
            <p:nvPr/>
          </p:nvSpPr>
          <p:spPr>
            <a:xfrm>
              <a:off x="2348775" y="4040504"/>
              <a:ext cx="258936" cy="223930"/>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3" name="28 Flecha derecha">
              <a:extLst>
                <a:ext uri="{FF2B5EF4-FFF2-40B4-BE49-F238E27FC236}">
                  <a16:creationId xmlns:a16="http://schemas.microsoft.com/office/drawing/2014/main" id="{463C0669-CBEC-D145-8A36-7BC4DCFDE151}"/>
                </a:ext>
              </a:extLst>
            </p:cNvPr>
            <p:cNvSpPr/>
            <p:nvPr/>
          </p:nvSpPr>
          <p:spPr>
            <a:xfrm>
              <a:off x="3495522" y="4040504"/>
              <a:ext cx="258936" cy="223930"/>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4" name="28 Flecha derecha">
              <a:extLst>
                <a:ext uri="{FF2B5EF4-FFF2-40B4-BE49-F238E27FC236}">
                  <a16:creationId xmlns:a16="http://schemas.microsoft.com/office/drawing/2014/main" id="{37BCB7FD-164A-0744-A77E-B2D1548299EB}"/>
                </a:ext>
              </a:extLst>
            </p:cNvPr>
            <p:cNvSpPr/>
            <p:nvPr/>
          </p:nvSpPr>
          <p:spPr>
            <a:xfrm>
              <a:off x="4642269" y="4040504"/>
              <a:ext cx="258936" cy="223930"/>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5" name="28 Flecha derecha">
              <a:extLst>
                <a:ext uri="{FF2B5EF4-FFF2-40B4-BE49-F238E27FC236}">
                  <a16:creationId xmlns:a16="http://schemas.microsoft.com/office/drawing/2014/main" id="{12465AAA-1EFE-D14C-B28F-03E88FED1A7B}"/>
                </a:ext>
              </a:extLst>
            </p:cNvPr>
            <p:cNvSpPr/>
            <p:nvPr/>
          </p:nvSpPr>
          <p:spPr>
            <a:xfrm>
              <a:off x="5766531" y="4040504"/>
              <a:ext cx="258936" cy="223930"/>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6" name="28 Flecha derecha">
              <a:extLst>
                <a:ext uri="{FF2B5EF4-FFF2-40B4-BE49-F238E27FC236}">
                  <a16:creationId xmlns:a16="http://schemas.microsoft.com/office/drawing/2014/main" id="{CA073F78-4D29-8A4B-98C9-BE554CC92FBF}"/>
                </a:ext>
              </a:extLst>
            </p:cNvPr>
            <p:cNvSpPr/>
            <p:nvPr/>
          </p:nvSpPr>
          <p:spPr>
            <a:xfrm rot="19877051">
              <a:off x="6834540" y="3707849"/>
              <a:ext cx="258936" cy="223930"/>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7" name="28 Flecha derecha">
              <a:extLst>
                <a:ext uri="{FF2B5EF4-FFF2-40B4-BE49-F238E27FC236}">
                  <a16:creationId xmlns:a16="http://schemas.microsoft.com/office/drawing/2014/main" id="{A5F82DA9-0C67-D84D-B651-8738BFDD1A1F}"/>
                </a:ext>
              </a:extLst>
            </p:cNvPr>
            <p:cNvSpPr/>
            <p:nvPr/>
          </p:nvSpPr>
          <p:spPr>
            <a:xfrm>
              <a:off x="6883471" y="4031419"/>
              <a:ext cx="258936" cy="223930"/>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8" name="28 Flecha derecha">
              <a:extLst>
                <a:ext uri="{FF2B5EF4-FFF2-40B4-BE49-F238E27FC236}">
                  <a16:creationId xmlns:a16="http://schemas.microsoft.com/office/drawing/2014/main" id="{4878E1A2-76E1-5649-AECA-8381FE73BBA1}"/>
                </a:ext>
              </a:extLst>
            </p:cNvPr>
            <p:cNvSpPr/>
            <p:nvPr/>
          </p:nvSpPr>
          <p:spPr>
            <a:xfrm rot="1769901">
              <a:off x="6834539" y="4346511"/>
              <a:ext cx="258936" cy="223930"/>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9" name="Google Shape;55;p4">
              <a:extLst>
                <a:ext uri="{FF2B5EF4-FFF2-40B4-BE49-F238E27FC236}">
                  <a16:creationId xmlns:a16="http://schemas.microsoft.com/office/drawing/2014/main" id="{E9A3C6A3-4ECD-2144-A69D-91D523EEE065}"/>
                </a:ext>
              </a:extLst>
            </p:cNvPr>
            <p:cNvSpPr txBox="1"/>
            <p:nvPr/>
          </p:nvSpPr>
          <p:spPr>
            <a:xfrm>
              <a:off x="7057967" y="4741816"/>
              <a:ext cx="829271" cy="169277"/>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 sz="1100" b="1" dirty="0">
                  <a:solidFill>
                    <a:srgbClr val="262626"/>
                  </a:solidFill>
                  <a:latin typeface="Calibri"/>
                  <a:ea typeface="Calibri"/>
                  <a:cs typeface="Calibri"/>
                  <a:sym typeface="Calibri"/>
                </a:rPr>
                <a:t>Desechar</a:t>
              </a:r>
              <a:endParaRPr sz="1100" dirty="0">
                <a:solidFill>
                  <a:schemeClr val="tx1"/>
                </a:solidFill>
                <a:latin typeface="Calibri"/>
                <a:ea typeface="Calibri"/>
                <a:cs typeface="Calibri"/>
                <a:sym typeface="Calibri"/>
              </a:endParaRPr>
            </a:p>
          </p:txBody>
        </p:sp>
        <p:sp>
          <p:nvSpPr>
            <p:cNvPr id="50" name="Google Shape;55;p4">
              <a:extLst>
                <a:ext uri="{FF2B5EF4-FFF2-40B4-BE49-F238E27FC236}">
                  <a16:creationId xmlns:a16="http://schemas.microsoft.com/office/drawing/2014/main" id="{4C7F2A7E-DD93-B643-8726-24AA47717AD7}"/>
                </a:ext>
              </a:extLst>
            </p:cNvPr>
            <p:cNvSpPr txBox="1"/>
            <p:nvPr/>
          </p:nvSpPr>
          <p:spPr>
            <a:xfrm>
              <a:off x="7057967" y="4202419"/>
              <a:ext cx="829271" cy="169277"/>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 sz="1100" b="1" dirty="0">
                  <a:solidFill>
                    <a:srgbClr val="262626"/>
                  </a:solidFill>
                  <a:latin typeface="Calibri"/>
                  <a:ea typeface="Calibri"/>
                  <a:cs typeface="Calibri"/>
                  <a:sym typeface="Calibri"/>
                </a:rPr>
                <a:t>Reciclar</a:t>
              </a:r>
              <a:endParaRPr sz="1100" dirty="0">
                <a:solidFill>
                  <a:schemeClr val="tx1"/>
                </a:solidFill>
                <a:latin typeface="Calibri"/>
                <a:ea typeface="Calibri"/>
                <a:cs typeface="Calibri"/>
                <a:sym typeface="Calibri"/>
              </a:endParaRPr>
            </a:p>
          </p:txBody>
        </p:sp>
        <p:sp>
          <p:nvSpPr>
            <p:cNvPr id="51" name="Google Shape;55;p4">
              <a:extLst>
                <a:ext uri="{FF2B5EF4-FFF2-40B4-BE49-F238E27FC236}">
                  <a16:creationId xmlns:a16="http://schemas.microsoft.com/office/drawing/2014/main" id="{B484A5DB-7B0E-1F40-978E-67774D75BE83}"/>
                </a:ext>
              </a:extLst>
            </p:cNvPr>
            <p:cNvSpPr txBox="1"/>
            <p:nvPr/>
          </p:nvSpPr>
          <p:spPr>
            <a:xfrm>
              <a:off x="7057967" y="3715238"/>
              <a:ext cx="829271" cy="169277"/>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 sz="1100" b="1" dirty="0">
                  <a:solidFill>
                    <a:srgbClr val="262626"/>
                  </a:solidFill>
                  <a:latin typeface="Calibri"/>
                  <a:ea typeface="Calibri"/>
                  <a:cs typeface="Calibri"/>
                  <a:sym typeface="Calibri"/>
                </a:rPr>
                <a:t>Revender</a:t>
              </a:r>
              <a:endParaRPr sz="1100" dirty="0">
                <a:solidFill>
                  <a:schemeClr val="tx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5"/>
          <p:cNvSpPr txBox="1"/>
          <p:nvPr/>
        </p:nvSpPr>
        <p:spPr>
          <a:xfrm>
            <a:off x="503238" y="926639"/>
            <a:ext cx="7973753"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ES" sz="1600" b="1" dirty="0">
                <a:solidFill>
                  <a:schemeClr val="tx1"/>
                </a:solidFill>
                <a:latin typeface="Calibri"/>
                <a:ea typeface="Calibri"/>
                <a:cs typeface="Calibri"/>
                <a:sym typeface="Calibri"/>
              </a:rPr>
              <a:t>MOVIMIENTO OPUESTO AL FLUJO NORMAL DE LOS MATERIALES</a:t>
            </a:r>
            <a:endParaRPr sz="1600" b="1" dirty="0">
              <a:solidFill>
                <a:schemeClr val="tx1"/>
              </a:solidFill>
              <a:latin typeface="Calibri"/>
              <a:ea typeface="Calibri"/>
              <a:cs typeface="Calibri"/>
              <a:sym typeface="Calibri"/>
            </a:endParaRPr>
          </a:p>
        </p:txBody>
      </p:sp>
      <p:sp>
        <p:nvSpPr>
          <p:cNvPr id="19" name="Rectangle 5">
            <a:extLst>
              <a:ext uri="{FF2B5EF4-FFF2-40B4-BE49-F238E27FC236}">
                <a16:creationId xmlns:a16="http://schemas.microsoft.com/office/drawing/2014/main" id="{97966382-87C0-9C4D-9F57-8A0CDEDA517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LOGÍSTICA INVERSA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4" name="Grupo 3">
            <a:extLst>
              <a:ext uri="{FF2B5EF4-FFF2-40B4-BE49-F238E27FC236}">
                <a16:creationId xmlns:a16="http://schemas.microsoft.com/office/drawing/2014/main" id="{47FC589A-2676-3542-859B-7F5556770D59}"/>
              </a:ext>
            </a:extLst>
          </p:cNvPr>
          <p:cNvGrpSpPr/>
          <p:nvPr/>
        </p:nvGrpSpPr>
        <p:grpSpPr>
          <a:xfrm>
            <a:off x="637156" y="1584768"/>
            <a:ext cx="7839835" cy="3022825"/>
            <a:chOff x="484190" y="1421584"/>
            <a:chExt cx="8219769" cy="3169317"/>
          </a:xfrm>
        </p:grpSpPr>
        <p:pic>
          <p:nvPicPr>
            <p:cNvPr id="2" name="Imagen 1">
              <a:extLst>
                <a:ext uri="{FF2B5EF4-FFF2-40B4-BE49-F238E27FC236}">
                  <a16:creationId xmlns:a16="http://schemas.microsoft.com/office/drawing/2014/main" id="{26D028E2-3651-EC46-A669-B307E8075CA5}"/>
                </a:ext>
              </a:extLst>
            </p:cNvPr>
            <p:cNvPicPr>
              <a:picLocks noChangeAspect="1"/>
            </p:cNvPicPr>
            <p:nvPr/>
          </p:nvPicPr>
          <p:blipFill>
            <a:blip r:embed="rId3"/>
            <a:stretch>
              <a:fillRect/>
            </a:stretch>
          </p:blipFill>
          <p:spPr>
            <a:xfrm rot="480290" flipH="1">
              <a:off x="1253702" y="2243896"/>
              <a:ext cx="1229337" cy="508583"/>
            </a:xfrm>
            <a:prstGeom prst="rect">
              <a:avLst/>
            </a:prstGeom>
          </p:spPr>
        </p:pic>
        <p:pic>
          <p:nvPicPr>
            <p:cNvPr id="21" name="Imagen 20">
              <a:extLst>
                <a:ext uri="{FF2B5EF4-FFF2-40B4-BE49-F238E27FC236}">
                  <a16:creationId xmlns:a16="http://schemas.microsoft.com/office/drawing/2014/main" id="{55BA3439-554F-494B-ADAE-23ED9DF4437C}"/>
                </a:ext>
              </a:extLst>
            </p:cNvPr>
            <p:cNvPicPr>
              <a:picLocks noChangeAspect="1"/>
            </p:cNvPicPr>
            <p:nvPr/>
          </p:nvPicPr>
          <p:blipFill>
            <a:blip r:embed="rId3"/>
            <a:stretch>
              <a:fillRect/>
            </a:stretch>
          </p:blipFill>
          <p:spPr>
            <a:xfrm rot="480290" flipH="1">
              <a:off x="3075006" y="2243896"/>
              <a:ext cx="1229337" cy="508583"/>
            </a:xfrm>
            <a:prstGeom prst="rect">
              <a:avLst/>
            </a:prstGeom>
          </p:spPr>
        </p:pic>
        <p:pic>
          <p:nvPicPr>
            <p:cNvPr id="22" name="Imagen 21">
              <a:extLst>
                <a:ext uri="{FF2B5EF4-FFF2-40B4-BE49-F238E27FC236}">
                  <a16:creationId xmlns:a16="http://schemas.microsoft.com/office/drawing/2014/main" id="{E7068447-CC9F-254B-9E82-FB8133ECEC6B}"/>
                </a:ext>
              </a:extLst>
            </p:cNvPr>
            <p:cNvPicPr>
              <a:picLocks noChangeAspect="1"/>
            </p:cNvPicPr>
            <p:nvPr/>
          </p:nvPicPr>
          <p:blipFill>
            <a:blip r:embed="rId3"/>
            <a:stretch>
              <a:fillRect/>
            </a:stretch>
          </p:blipFill>
          <p:spPr>
            <a:xfrm rot="480290" flipH="1">
              <a:off x="4783885" y="2243896"/>
              <a:ext cx="1229337" cy="508583"/>
            </a:xfrm>
            <a:prstGeom prst="rect">
              <a:avLst/>
            </a:prstGeom>
          </p:spPr>
        </p:pic>
        <p:pic>
          <p:nvPicPr>
            <p:cNvPr id="23" name="Imagen 22">
              <a:extLst>
                <a:ext uri="{FF2B5EF4-FFF2-40B4-BE49-F238E27FC236}">
                  <a16:creationId xmlns:a16="http://schemas.microsoft.com/office/drawing/2014/main" id="{BA7208A9-90A1-154F-A349-F7EC0A66AC7E}"/>
                </a:ext>
              </a:extLst>
            </p:cNvPr>
            <p:cNvPicPr>
              <a:picLocks noChangeAspect="1"/>
            </p:cNvPicPr>
            <p:nvPr/>
          </p:nvPicPr>
          <p:blipFill>
            <a:blip r:embed="rId3"/>
            <a:stretch>
              <a:fillRect/>
            </a:stretch>
          </p:blipFill>
          <p:spPr>
            <a:xfrm rot="480290" flipH="1">
              <a:off x="6710121" y="2243896"/>
              <a:ext cx="1229337" cy="508583"/>
            </a:xfrm>
            <a:prstGeom prst="rect">
              <a:avLst/>
            </a:prstGeom>
          </p:spPr>
        </p:pic>
        <p:sp>
          <p:nvSpPr>
            <p:cNvPr id="24" name="Rectángulo redondeado 23">
              <a:extLst>
                <a:ext uri="{FF2B5EF4-FFF2-40B4-BE49-F238E27FC236}">
                  <a16:creationId xmlns:a16="http://schemas.microsoft.com/office/drawing/2014/main" id="{ECC6695A-DAA9-E449-BA1E-30BE8EF75E1C}"/>
                </a:ext>
              </a:extLst>
            </p:cNvPr>
            <p:cNvSpPr/>
            <p:nvPr/>
          </p:nvSpPr>
          <p:spPr>
            <a:xfrm>
              <a:off x="484190" y="2824182"/>
              <a:ext cx="1429224" cy="767387"/>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rtl="0">
                <a:spcBef>
                  <a:spcPts val="0"/>
                </a:spcBef>
                <a:spcAft>
                  <a:spcPts val="0"/>
                </a:spcAft>
                <a:buNone/>
              </a:pPr>
              <a:r>
                <a:rPr lang="es-ES" sz="1000" b="1" dirty="0">
                  <a:solidFill>
                    <a:schemeClr val="bg1"/>
                  </a:solidFill>
                  <a:latin typeface="Calibri"/>
                  <a:ea typeface="Calibri"/>
                  <a:cs typeface="Calibri"/>
                  <a:sym typeface="Calibri"/>
                </a:rPr>
                <a:t>PROVEEDORES  / LOCAL E INTERNACIONAL</a:t>
              </a:r>
            </a:p>
          </p:txBody>
        </p:sp>
        <p:sp>
          <p:nvSpPr>
            <p:cNvPr id="44" name="Rectángulo redondeado 43">
              <a:extLst>
                <a:ext uri="{FF2B5EF4-FFF2-40B4-BE49-F238E27FC236}">
                  <a16:creationId xmlns:a16="http://schemas.microsoft.com/office/drawing/2014/main" id="{61D326E8-2FFC-0F4A-883B-578707089E24}"/>
                </a:ext>
              </a:extLst>
            </p:cNvPr>
            <p:cNvSpPr/>
            <p:nvPr/>
          </p:nvSpPr>
          <p:spPr>
            <a:xfrm>
              <a:off x="2185573" y="2824183"/>
              <a:ext cx="1429224" cy="767386"/>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000" b="1" dirty="0">
                  <a:solidFill>
                    <a:schemeClr val="bg1"/>
                  </a:solidFill>
                  <a:latin typeface="Calibri"/>
                  <a:cs typeface="Calibri"/>
                  <a:sym typeface="Calibri"/>
                </a:rPr>
                <a:t>PLANTAS </a:t>
              </a:r>
              <a:br>
                <a:rPr lang="es-ES" sz="1000" b="1" dirty="0">
                  <a:solidFill>
                    <a:schemeClr val="bg1"/>
                  </a:solidFill>
                  <a:latin typeface="Calibri"/>
                  <a:cs typeface="Calibri"/>
                  <a:sym typeface="Calibri"/>
                </a:rPr>
              </a:br>
              <a:r>
                <a:rPr lang="es-ES" sz="1000" b="1" dirty="0">
                  <a:solidFill>
                    <a:schemeClr val="bg1"/>
                  </a:solidFill>
                  <a:latin typeface="Calibri"/>
                  <a:cs typeface="Calibri"/>
                  <a:sym typeface="Calibri"/>
                </a:rPr>
                <a:t>INDUSTRIALES</a:t>
              </a:r>
            </a:p>
          </p:txBody>
        </p:sp>
        <p:sp>
          <p:nvSpPr>
            <p:cNvPr id="45" name="Rectángulo redondeado 44">
              <a:extLst>
                <a:ext uri="{FF2B5EF4-FFF2-40B4-BE49-F238E27FC236}">
                  <a16:creationId xmlns:a16="http://schemas.microsoft.com/office/drawing/2014/main" id="{AA0BE45D-511D-0B4C-A929-B055F0303354}"/>
                </a:ext>
              </a:extLst>
            </p:cNvPr>
            <p:cNvSpPr/>
            <p:nvPr/>
          </p:nvSpPr>
          <p:spPr>
            <a:xfrm>
              <a:off x="3879462" y="2824182"/>
              <a:ext cx="1429224" cy="767387"/>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0" indent="0" algn="ctr">
                <a:buFont typeface="Arial"/>
                <a:buNone/>
              </a:pPr>
              <a:r>
                <a:rPr lang="es-ES" sz="1000" b="1" dirty="0">
                  <a:solidFill>
                    <a:schemeClr val="bg1"/>
                  </a:solidFill>
                  <a:latin typeface="Calibri"/>
                  <a:ea typeface="+mn-ea"/>
                  <a:cs typeface="Calibri"/>
                  <a:sym typeface="Calibri"/>
                </a:rPr>
                <a:t>CENTROS DE DISTRIBUCIÓN / DISTRIBUIDORES MAYORISTAS</a:t>
              </a:r>
            </a:p>
          </p:txBody>
        </p:sp>
        <p:sp>
          <p:nvSpPr>
            <p:cNvPr id="46" name="Rectángulo redondeado 45">
              <a:extLst>
                <a:ext uri="{FF2B5EF4-FFF2-40B4-BE49-F238E27FC236}">
                  <a16:creationId xmlns:a16="http://schemas.microsoft.com/office/drawing/2014/main" id="{3A8E63F0-ABF9-F44C-B382-8348EF98F50A}"/>
                </a:ext>
              </a:extLst>
            </p:cNvPr>
            <p:cNvSpPr/>
            <p:nvPr/>
          </p:nvSpPr>
          <p:spPr>
            <a:xfrm>
              <a:off x="5591457" y="2824182"/>
              <a:ext cx="1429224" cy="767387"/>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000" b="1" dirty="0">
                  <a:solidFill>
                    <a:schemeClr val="bg1"/>
                  </a:solidFill>
                  <a:latin typeface="Calibri"/>
                  <a:ea typeface="+mn-ea"/>
                  <a:cs typeface="Calibri"/>
                  <a:sym typeface="Calibri"/>
                </a:rPr>
                <a:t>CLIENTES / DIVERSOS CANALES DE DISTRIBUCIÓN</a:t>
              </a:r>
            </a:p>
          </p:txBody>
        </p:sp>
        <p:sp>
          <p:nvSpPr>
            <p:cNvPr id="47" name="Rectángulo redondeado 46">
              <a:extLst>
                <a:ext uri="{FF2B5EF4-FFF2-40B4-BE49-F238E27FC236}">
                  <a16:creationId xmlns:a16="http://schemas.microsoft.com/office/drawing/2014/main" id="{7A15306D-87CB-C247-9227-B24A1641ACD9}"/>
                </a:ext>
              </a:extLst>
            </p:cNvPr>
            <p:cNvSpPr/>
            <p:nvPr/>
          </p:nvSpPr>
          <p:spPr>
            <a:xfrm>
              <a:off x="7274735" y="2824182"/>
              <a:ext cx="1429224" cy="767387"/>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0" indent="0" algn="ctr">
                <a:buFont typeface="Arial"/>
                <a:buNone/>
              </a:pPr>
              <a:r>
                <a:rPr lang="es-ES" sz="1000" b="1" dirty="0">
                  <a:solidFill>
                    <a:schemeClr val="bg1"/>
                  </a:solidFill>
                  <a:latin typeface="Calibri"/>
                  <a:ea typeface="+mn-ea"/>
                  <a:cs typeface="Calibri"/>
                  <a:sym typeface="Calibri"/>
                </a:rPr>
                <a:t>CONSUMIDORES O CLIENTES FINALES</a:t>
              </a:r>
            </a:p>
          </p:txBody>
        </p:sp>
        <p:sp>
          <p:nvSpPr>
            <p:cNvPr id="48" name="28 Flecha derecha">
              <a:extLst>
                <a:ext uri="{FF2B5EF4-FFF2-40B4-BE49-F238E27FC236}">
                  <a16:creationId xmlns:a16="http://schemas.microsoft.com/office/drawing/2014/main" id="{F4289A42-75D3-DC40-8B87-001828AECCC4}"/>
                </a:ext>
              </a:extLst>
            </p:cNvPr>
            <p:cNvSpPr/>
            <p:nvPr/>
          </p:nvSpPr>
          <p:spPr>
            <a:xfrm>
              <a:off x="1913415" y="3823515"/>
              <a:ext cx="5346330" cy="76738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50" name="CuadroTexto 49">
              <a:extLst>
                <a:ext uri="{FF2B5EF4-FFF2-40B4-BE49-F238E27FC236}">
                  <a16:creationId xmlns:a16="http://schemas.microsoft.com/office/drawing/2014/main" id="{3F8BA8B7-E8F4-3840-81A1-467BC87448CE}"/>
                </a:ext>
              </a:extLst>
            </p:cNvPr>
            <p:cNvSpPr txBox="1"/>
            <p:nvPr/>
          </p:nvSpPr>
          <p:spPr>
            <a:xfrm>
              <a:off x="2702267" y="3989645"/>
              <a:ext cx="3380692" cy="430887"/>
            </a:xfrm>
            <a:prstGeom prst="rect">
              <a:avLst/>
            </a:prstGeom>
            <a:noFill/>
          </p:spPr>
          <p:txBody>
            <a:bodyPr wrap="square">
              <a:spAutoFit/>
            </a:bodyPr>
            <a:lstStyle/>
            <a:p>
              <a:pPr marL="0" marR="0" lvl="0" indent="0" algn="ctr" rtl="0">
                <a:spcBef>
                  <a:spcPts val="0"/>
                </a:spcBef>
                <a:spcAft>
                  <a:spcPts val="0"/>
                </a:spcAft>
                <a:buNone/>
              </a:pPr>
              <a:r>
                <a:rPr lang="es-ES" sz="1100" b="1" dirty="0">
                  <a:solidFill>
                    <a:schemeClr val="lt1"/>
                  </a:solidFill>
                  <a:latin typeface="Calibri"/>
                  <a:ea typeface="Calibri"/>
                  <a:cs typeface="Calibri"/>
                  <a:sym typeface="Calibri"/>
                </a:rPr>
                <a:t>FLUJO NORMAL DE MATERIALES EN LA </a:t>
              </a:r>
              <a:br>
                <a:rPr lang="es-ES" sz="1100" b="1" dirty="0">
                  <a:solidFill>
                    <a:schemeClr val="lt1"/>
                  </a:solidFill>
                  <a:latin typeface="Calibri"/>
                  <a:ea typeface="Calibri"/>
                  <a:cs typeface="Calibri"/>
                  <a:sym typeface="Calibri"/>
                </a:rPr>
              </a:br>
              <a:r>
                <a:rPr lang="es-ES" sz="1100" b="1" dirty="0">
                  <a:solidFill>
                    <a:schemeClr val="lt1"/>
                  </a:solidFill>
                  <a:latin typeface="Calibri"/>
                  <a:ea typeface="Calibri"/>
                  <a:cs typeface="Calibri"/>
                  <a:sym typeface="Calibri"/>
                </a:rPr>
                <a:t>CADENA DE SUMINISTROS</a:t>
              </a:r>
            </a:p>
          </p:txBody>
        </p:sp>
        <p:sp>
          <p:nvSpPr>
            <p:cNvPr id="51" name="28 Flecha derecha">
              <a:extLst>
                <a:ext uri="{FF2B5EF4-FFF2-40B4-BE49-F238E27FC236}">
                  <a16:creationId xmlns:a16="http://schemas.microsoft.com/office/drawing/2014/main" id="{F1D982BE-E33E-B844-ACAE-1D2DE7378D04}"/>
                </a:ext>
              </a:extLst>
            </p:cNvPr>
            <p:cNvSpPr/>
            <p:nvPr/>
          </p:nvSpPr>
          <p:spPr>
            <a:xfrm rot="10800000">
              <a:off x="1913415" y="1421584"/>
              <a:ext cx="5346330" cy="767386"/>
            </a:xfrm>
            <a:prstGeom prst="rightArrow">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52" name="CuadroTexto 51">
              <a:extLst>
                <a:ext uri="{FF2B5EF4-FFF2-40B4-BE49-F238E27FC236}">
                  <a16:creationId xmlns:a16="http://schemas.microsoft.com/office/drawing/2014/main" id="{EC754ED2-74A6-9249-8826-D87C896AE6BA}"/>
                </a:ext>
              </a:extLst>
            </p:cNvPr>
            <p:cNvSpPr txBox="1"/>
            <p:nvPr/>
          </p:nvSpPr>
          <p:spPr>
            <a:xfrm>
              <a:off x="3061042" y="1667050"/>
              <a:ext cx="3380692" cy="261610"/>
            </a:xfrm>
            <a:prstGeom prst="rect">
              <a:avLst/>
            </a:prstGeom>
            <a:noFill/>
          </p:spPr>
          <p:txBody>
            <a:bodyPr wrap="square">
              <a:spAutoFit/>
            </a:bodyPr>
            <a:lstStyle/>
            <a:p>
              <a:pPr marL="0" marR="0" lvl="0" indent="0" algn="ctr" rtl="0">
                <a:spcBef>
                  <a:spcPts val="0"/>
                </a:spcBef>
                <a:spcAft>
                  <a:spcPts val="0"/>
                </a:spcAft>
                <a:buNone/>
              </a:pPr>
              <a:r>
                <a:rPr lang="es-ES" sz="1100" b="1" dirty="0">
                  <a:solidFill>
                    <a:schemeClr val="lt1"/>
                  </a:solidFill>
                  <a:latin typeface="Calibri"/>
                  <a:ea typeface="Calibri"/>
                  <a:cs typeface="Calibri"/>
                  <a:sym typeface="Calibri"/>
                </a:rPr>
                <a:t>LOGÍSTICA INVERSA</a:t>
              </a:r>
            </a:p>
          </p:txBody>
        </p:sp>
        <p:sp>
          <p:nvSpPr>
            <p:cNvPr id="53" name="28 Flecha derecha">
              <a:extLst>
                <a:ext uri="{FF2B5EF4-FFF2-40B4-BE49-F238E27FC236}">
                  <a16:creationId xmlns:a16="http://schemas.microsoft.com/office/drawing/2014/main" id="{20DCA1FE-E3EA-584F-A815-9498C2A81CE0}"/>
                </a:ext>
              </a:extLst>
            </p:cNvPr>
            <p:cNvSpPr/>
            <p:nvPr/>
          </p:nvSpPr>
          <p:spPr>
            <a:xfrm>
              <a:off x="1946271" y="3079059"/>
              <a:ext cx="228929" cy="292499"/>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54" name="28 Flecha derecha">
              <a:extLst>
                <a:ext uri="{FF2B5EF4-FFF2-40B4-BE49-F238E27FC236}">
                  <a16:creationId xmlns:a16="http://schemas.microsoft.com/office/drawing/2014/main" id="{E0D54860-29F4-F748-81DA-CBD89027EDF6}"/>
                </a:ext>
              </a:extLst>
            </p:cNvPr>
            <p:cNvSpPr/>
            <p:nvPr/>
          </p:nvSpPr>
          <p:spPr>
            <a:xfrm>
              <a:off x="3640160" y="3079059"/>
              <a:ext cx="228929" cy="292499"/>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55" name="28 Flecha derecha">
              <a:extLst>
                <a:ext uri="{FF2B5EF4-FFF2-40B4-BE49-F238E27FC236}">
                  <a16:creationId xmlns:a16="http://schemas.microsoft.com/office/drawing/2014/main" id="{D03A2B20-8265-1C44-BCA2-FB0FF4BF35EC}"/>
                </a:ext>
              </a:extLst>
            </p:cNvPr>
            <p:cNvSpPr/>
            <p:nvPr/>
          </p:nvSpPr>
          <p:spPr>
            <a:xfrm>
              <a:off x="5341544" y="3079059"/>
              <a:ext cx="228929" cy="292499"/>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56" name="28 Flecha derecha">
              <a:extLst>
                <a:ext uri="{FF2B5EF4-FFF2-40B4-BE49-F238E27FC236}">
                  <a16:creationId xmlns:a16="http://schemas.microsoft.com/office/drawing/2014/main" id="{08B7B990-A6DE-2E4D-A5B5-323BAF3EE9BA}"/>
                </a:ext>
              </a:extLst>
            </p:cNvPr>
            <p:cNvSpPr/>
            <p:nvPr/>
          </p:nvSpPr>
          <p:spPr>
            <a:xfrm>
              <a:off x="7042928" y="3079059"/>
              <a:ext cx="228929" cy="292499"/>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6"/>
          <p:cNvSpPr txBox="1"/>
          <p:nvPr/>
        </p:nvSpPr>
        <p:spPr>
          <a:xfrm>
            <a:off x="511341" y="919693"/>
            <a:ext cx="7973753" cy="569387"/>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TIPOS DE LOGÍSTICA INVERSA </a:t>
            </a:r>
            <a:endParaRPr sz="1600" dirty="0"/>
          </a:p>
          <a:p>
            <a:pPr marL="11725" marR="0" lvl="0" indent="0" algn="l" rtl="0">
              <a:spcBef>
                <a:spcPts val="0"/>
              </a:spcBef>
              <a:spcAft>
                <a:spcPts val="0"/>
              </a:spcAft>
              <a:buNone/>
            </a:pPr>
            <a:r>
              <a:rPr lang="es-ES" sz="1600" b="1" dirty="0">
                <a:solidFill>
                  <a:srgbClr val="262626"/>
                </a:solidFill>
                <a:latin typeface="Calibri"/>
                <a:ea typeface="Calibri"/>
                <a:cs typeface="Calibri"/>
                <a:sym typeface="Calibri"/>
              </a:rPr>
              <a:t>¿POR QUÉ RAZÓN LA MERCADERÍA REGRESA EN LA CADENA DE SUMINISTROS?</a:t>
            </a:r>
            <a:endParaRPr sz="1600" dirty="0">
              <a:solidFill>
                <a:srgbClr val="262626"/>
              </a:solidFill>
              <a:latin typeface="Calibri"/>
              <a:ea typeface="Calibri"/>
              <a:cs typeface="Calibri"/>
              <a:sym typeface="Calibri"/>
            </a:endParaRPr>
          </a:p>
        </p:txBody>
      </p:sp>
      <p:sp>
        <p:nvSpPr>
          <p:cNvPr id="19" name="Rectangle 5">
            <a:extLst>
              <a:ext uri="{FF2B5EF4-FFF2-40B4-BE49-F238E27FC236}">
                <a16:creationId xmlns:a16="http://schemas.microsoft.com/office/drawing/2014/main" id="{E8699979-D73A-B248-9342-31FA888E1A1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LOGÍSTICA INVERSA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3" name="Grupo 2">
            <a:extLst>
              <a:ext uri="{FF2B5EF4-FFF2-40B4-BE49-F238E27FC236}">
                <a16:creationId xmlns:a16="http://schemas.microsoft.com/office/drawing/2014/main" id="{545285DD-2A78-FC4D-A613-DC3FDB00F8E7}"/>
              </a:ext>
            </a:extLst>
          </p:cNvPr>
          <p:cNvGrpSpPr/>
          <p:nvPr/>
        </p:nvGrpSpPr>
        <p:grpSpPr>
          <a:xfrm>
            <a:off x="801109" y="1708556"/>
            <a:ext cx="7668501" cy="3254661"/>
            <a:chOff x="799120" y="1564604"/>
            <a:chExt cx="7668501" cy="3254661"/>
          </a:xfrm>
        </p:grpSpPr>
        <p:pic>
          <p:nvPicPr>
            <p:cNvPr id="84" name="Google Shape;84;p6"/>
            <p:cNvPicPr preferRelativeResize="0"/>
            <p:nvPr/>
          </p:nvPicPr>
          <p:blipFill rotWithShape="1">
            <a:blip r:embed="rId3">
              <a:alphaModFix/>
            </a:blip>
            <a:srcRect/>
            <a:stretch/>
          </p:blipFill>
          <p:spPr>
            <a:xfrm>
              <a:off x="799120" y="2427437"/>
              <a:ext cx="1559344" cy="1199496"/>
            </a:xfrm>
            <a:prstGeom prst="rect">
              <a:avLst/>
            </a:prstGeom>
            <a:noFill/>
            <a:ln>
              <a:noFill/>
            </a:ln>
          </p:spPr>
        </p:pic>
        <p:sp>
          <p:nvSpPr>
            <p:cNvPr id="87" name="Google Shape;87;p6"/>
            <p:cNvSpPr/>
            <p:nvPr/>
          </p:nvSpPr>
          <p:spPr>
            <a:xfrm>
              <a:off x="2340738" y="2810771"/>
              <a:ext cx="2422022" cy="816161"/>
            </a:xfrm>
            <a:prstGeom prst="leftArrow">
              <a:avLst>
                <a:gd name="adj1" fmla="val 50000"/>
                <a:gd name="adj2" fmla="val 50866"/>
              </a:avLst>
            </a:prstGeom>
            <a:solidFill>
              <a:srgbClr val="7150A0"/>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dirty="0">
                  <a:solidFill>
                    <a:schemeClr val="lt1"/>
                  </a:solidFill>
                  <a:latin typeface="Calibri"/>
                  <a:ea typeface="Calibri"/>
                  <a:cs typeface="Calibri"/>
                  <a:sym typeface="Calibri"/>
                </a:rPr>
                <a:t>LOGÍSTICA INVERSA</a:t>
              </a:r>
              <a:endParaRPr sz="1600" b="1" dirty="0">
                <a:solidFill>
                  <a:schemeClr val="lt1"/>
                </a:solidFill>
                <a:latin typeface="Calibri"/>
                <a:ea typeface="Calibri"/>
                <a:cs typeface="Calibri"/>
                <a:sym typeface="Calibri"/>
              </a:endParaRPr>
            </a:p>
          </p:txBody>
        </p:sp>
        <p:sp>
          <p:nvSpPr>
            <p:cNvPr id="90" name="Google Shape;90;p6"/>
            <p:cNvSpPr txBox="1"/>
            <p:nvPr/>
          </p:nvSpPr>
          <p:spPr>
            <a:xfrm>
              <a:off x="6255803" y="2010378"/>
              <a:ext cx="1907025"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1300" dirty="0">
                  <a:solidFill>
                    <a:schemeClr val="dk1"/>
                  </a:solidFill>
                  <a:latin typeface="Calibri"/>
                  <a:ea typeface="Calibri"/>
                  <a:cs typeface="Calibri"/>
                  <a:sym typeface="Calibri"/>
                </a:rPr>
                <a:t>Autorización de devolución de mercadería RMA.</a:t>
              </a:r>
              <a:endParaRPr sz="1300" dirty="0">
                <a:solidFill>
                  <a:schemeClr val="dk1"/>
                </a:solidFill>
                <a:latin typeface="Calibri"/>
                <a:ea typeface="Calibri"/>
                <a:cs typeface="Calibri"/>
                <a:sym typeface="Calibri"/>
              </a:endParaRPr>
            </a:p>
          </p:txBody>
        </p:sp>
        <p:sp>
          <p:nvSpPr>
            <p:cNvPr id="92" name="Google Shape;92;p6"/>
            <p:cNvSpPr txBox="1"/>
            <p:nvPr/>
          </p:nvSpPr>
          <p:spPr>
            <a:xfrm>
              <a:off x="6255802" y="3026246"/>
              <a:ext cx="2211819"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1300" dirty="0">
                  <a:solidFill>
                    <a:schemeClr val="dk1"/>
                  </a:solidFill>
                  <a:latin typeface="Calibri"/>
                  <a:ea typeface="Calibri"/>
                  <a:cs typeface="Calibri"/>
                  <a:sym typeface="Calibri"/>
                </a:rPr>
                <a:t>Embalajes. Residuos para reciclaje. Obsoletos. </a:t>
              </a:r>
              <a:endParaRPr sz="1300" dirty="0">
                <a:solidFill>
                  <a:schemeClr val="dk1"/>
                </a:solidFill>
                <a:latin typeface="Calibri"/>
                <a:ea typeface="Calibri"/>
                <a:cs typeface="Calibri"/>
                <a:sym typeface="Calibri"/>
              </a:endParaRPr>
            </a:p>
          </p:txBody>
        </p:sp>
        <p:sp>
          <p:nvSpPr>
            <p:cNvPr id="94" name="Google Shape;94;p6"/>
            <p:cNvSpPr txBox="1"/>
            <p:nvPr/>
          </p:nvSpPr>
          <p:spPr>
            <a:xfrm>
              <a:off x="6225542" y="4169077"/>
              <a:ext cx="2072188"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1300" dirty="0">
                  <a:solidFill>
                    <a:schemeClr val="dk1"/>
                  </a:solidFill>
                  <a:latin typeface="Calibri"/>
                  <a:ea typeface="Calibri"/>
                  <a:cs typeface="Calibri"/>
                  <a:sym typeface="Calibri"/>
                </a:rPr>
                <a:t>Reparaciones. Devoluciones de los clientes.</a:t>
              </a:r>
              <a:endParaRPr sz="1300" dirty="0">
                <a:solidFill>
                  <a:schemeClr val="dk1"/>
                </a:solidFill>
                <a:latin typeface="Calibri"/>
                <a:ea typeface="Calibri"/>
                <a:cs typeface="Calibri"/>
                <a:sym typeface="Calibri"/>
              </a:endParaRPr>
            </a:p>
          </p:txBody>
        </p:sp>
        <p:pic>
          <p:nvPicPr>
            <p:cNvPr id="97" name="Google Shape;97;p6"/>
            <p:cNvPicPr preferRelativeResize="0"/>
            <p:nvPr/>
          </p:nvPicPr>
          <p:blipFill rotWithShape="1">
            <a:blip r:embed="rId4">
              <a:alphaModFix/>
            </a:blip>
            <a:srcRect/>
            <a:stretch/>
          </p:blipFill>
          <p:spPr>
            <a:xfrm>
              <a:off x="3541687" y="3893643"/>
              <a:ext cx="1204656" cy="925622"/>
            </a:xfrm>
            <a:prstGeom prst="rect">
              <a:avLst/>
            </a:prstGeom>
            <a:noFill/>
            <a:ln>
              <a:noFill/>
            </a:ln>
          </p:spPr>
        </p:pic>
        <p:pic>
          <p:nvPicPr>
            <p:cNvPr id="98" name="Google Shape;98;p6"/>
            <p:cNvPicPr preferRelativeResize="0"/>
            <p:nvPr/>
          </p:nvPicPr>
          <p:blipFill rotWithShape="1">
            <a:blip r:embed="rId5">
              <a:alphaModFix/>
            </a:blip>
            <a:srcRect/>
            <a:stretch/>
          </p:blipFill>
          <p:spPr>
            <a:xfrm>
              <a:off x="3569712" y="1564604"/>
              <a:ext cx="1193048" cy="1193048"/>
            </a:xfrm>
            <a:prstGeom prst="rect">
              <a:avLst/>
            </a:prstGeom>
            <a:noFill/>
            <a:ln>
              <a:noFill/>
            </a:ln>
          </p:spPr>
        </p:pic>
        <p:sp>
          <p:nvSpPr>
            <p:cNvPr id="99" name="Google Shape;99;p6"/>
            <p:cNvSpPr txBox="1"/>
            <p:nvPr/>
          </p:nvSpPr>
          <p:spPr>
            <a:xfrm>
              <a:off x="948226" y="1945685"/>
              <a:ext cx="1922427"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b="1" dirty="0">
                  <a:solidFill>
                    <a:schemeClr val="dk1"/>
                  </a:solidFill>
                  <a:latin typeface="Calibri"/>
                  <a:ea typeface="Calibri"/>
                  <a:cs typeface="Calibri"/>
                  <a:sym typeface="Calibri"/>
                </a:rPr>
                <a:t>Mercadería de regreso al punto de salida anterior.</a:t>
              </a:r>
              <a:endParaRPr b="1" dirty="0">
                <a:solidFill>
                  <a:schemeClr val="dk1"/>
                </a:solidFill>
                <a:latin typeface="Calibri"/>
                <a:ea typeface="Calibri"/>
                <a:cs typeface="Calibri"/>
                <a:sym typeface="Calibri"/>
              </a:endParaRPr>
            </a:p>
          </p:txBody>
        </p:sp>
        <p:sp>
          <p:nvSpPr>
            <p:cNvPr id="100" name="Google Shape;100;p6"/>
            <p:cNvSpPr txBox="1"/>
            <p:nvPr/>
          </p:nvSpPr>
          <p:spPr>
            <a:xfrm>
              <a:off x="953475" y="4257557"/>
              <a:ext cx="1425359"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b="1" dirty="0">
                  <a:solidFill>
                    <a:schemeClr val="dk1"/>
                  </a:solidFill>
                  <a:latin typeface="Calibri"/>
                  <a:ea typeface="Calibri"/>
                  <a:cs typeface="Calibri"/>
                  <a:sym typeface="Calibri"/>
                </a:rPr>
                <a:t>Cliente devuelve mercadería.</a:t>
              </a:r>
              <a:endParaRPr b="1" dirty="0">
                <a:solidFill>
                  <a:schemeClr val="dk1"/>
                </a:solidFill>
                <a:latin typeface="Calibri"/>
                <a:ea typeface="Calibri"/>
                <a:cs typeface="Calibri"/>
                <a:sym typeface="Calibri"/>
              </a:endParaRPr>
            </a:p>
          </p:txBody>
        </p:sp>
        <p:sp>
          <p:nvSpPr>
            <p:cNvPr id="22" name="28 Flecha derecha">
              <a:extLst>
                <a:ext uri="{FF2B5EF4-FFF2-40B4-BE49-F238E27FC236}">
                  <a16:creationId xmlns:a16="http://schemas.microsoft.com/office/drawing/2014/main" id="{BF3A46CE-F154-E24E-BB8A-9F925DB74870}"/>
                </a:ext>
              </a:extLst>
            </p:cNvPr>
            <p:cNvSpPr/>
            <p:nvPr/>
          </p:nvSpPr>
          <p:spPr>
            <a:xfrm rot="10800000">
              <a:off x="4895491" y="1946710"/>
              <a:ext cx="761686" cy="444433"/>
            </a:xfrm>
            <a:prstGeom prst="rightArrow">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2" name="Elipse 1">
              <a:extLst>
                <a:ext uri="{FF2B5EF4-FFF2-40B4-BE49-F238E27FC236}">
                  <a16:creationId xmlns:a16="http://schemas.microsoft.com/office/drawing/2014/main" id="{10681565-B847-B345-AE47-5BBB06C83E2F}"/>
                </a:ext>
              </a:extLst>
            </p:cNvPr>
            <p:cNvSpPr/>
            <p:nvPr/>
          </p:nvSpPr>
          <p:spPr>
            <a:xfrm>
              <a:off x="5769113" y="1980784"/>
              <a:ext cx="374754" cy="374754"/>
            </a:xfrm>
            <a:prstGeom prst="ellips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b="1" dirty="0">
                  <a:latin typeface="Calibri" panose="020F0502020204030204" pitchFamily="34" charset="0"/>
                  <a:cs typeface="Calibri" panose="020F0502020204030204" pitchFamily="34" charset="0"/>
                </a:rPr>
                <a:t>1</a:t>
              </a:r>
            </a:p>
          </p:txBody>
        </p:sp>
        <p:sp>
          <p:nvSpPr>
            <p:cNvPr id="23" name="28 Flecha derecha">
              <a:extLst>
                <a:ext uri="{FF2B5EF4-FFF2-40B4-BE49-F238E27FC236}">
                  <a16:creationId xmlns:a16="http://schemas.microsoft.com/office/drawing/2014/main" id="{9B56235C-1EDD-AB45-BB4B-4289D4A7C49F}"/>
                </a:ext>
              </a:extLst>
            </p:cNvPr>
            <p:cNvSpPr/>
            <p:nvPr/>
          </p:nvSpPr>
          <p:spPr>
            <a:xfrm rot="10800000">
              <a:off x="4895491" y="2995316"/>
              <a:ext cx="761686" cy="444433"/>
            </a:xfrm>
            <a:prstGeom prst="rightArrow">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24" name="Elipse 23">
              <a:extLst>
                <a:ext uri="{FF2B5EF4-FFF2-40B4-BE49-F238E27FC236}">
                  <a16:creationId xmlns:a16="http://schemas.microsoft.com/office/drawing/2014/main" id="{098C2511-6762-8D4E-8D80-95F77A10E86B}"/>
                </a:ext>
              </a:extLst>
            </p:cNvPr>
            <p:cNvSpPr/>
            <p:nvPr/>
          </p:nvSpPr>
          <p:spPr>
            <a:xfrm>
              <a:off x="5769113" y="3029390"/>
              <a:ext cx="374754" cy="374754"/>
            </a:xfrm>
            <a:prstGeom prst="ellips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b="1" dirty="0">
                  <a:latin typeface="Calibri" panose="020F0502020204030204" pitchFamily="34" charset="0"/>
                  <a:cs typeface="Calibri" panose="020F0502020204030204" pitchFamily="34" charset="0"/>
                </a:rPr>
                <a:t>2</a:t>
              </a:r>
            </a:p>
          </p:txBody>
        </p:sp>
        <p:sp>
          <p:nvSpPr>
            <p:cNvPr id="25" name="28 Flecha derecha">
              <a:extLst>
                <a:ext uri="{FF2B5EF4-FFF2-40B4-BE49-F238E27FC236}">
                  <a16:creationId xmlns:a16="http://schemas.microsoft.com/office/drawing/2014/main" id="{66895019-C582-8247-9063-DE17AD388727}"/>
                </a:ext>
              </a:extLst>
            </p:cNvPr>
            <p:cNvSpPr/>
            <p:nvPr/>
          </p:nvSpPr>
          <p:spPr>
            <a:xfrm rot="10800000">
              <a:off x="4895491" y="4135003"/>
              <a:ext cx="761686" cy="444433"/>
            </a:xfrm>
            <a:prstGeom prst="rightArrow">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26" name="Elipse 25">
              <a:extLst>
                <a:ext uri="{FF2B5EF4-FFF2-40B4-BE49-F238E27FC236}">
                  <a16:creationId xmlns:a16="http://schemas.microsoft.com/office/drawing/2014/main" id="{4B9AE385-C4CC-344F-ACEC-60604B9966D3}"/>
                </a:ext>
              </a:extLst>
            </p:cNvPr>
            <p:cNvSpPr/>
            <p:nvPr/>
          </p:nvSpPr>
          <p:spPr>
            <a:xfrm>
              <a:off x="5769113" y="4169077"/>
              <a:ext cx="374754" cy="374754"/>
            </a:xfrm>
            <a:prstGeom prst="ellips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b="1" dirty="0">
                  <a:latin typeface="Calibri" panose="020F0502020204030204" pitchFamily="34" charset="0"/>
                  <a:cs typeface="Calibri" panose="020F0502020204030204" pitchFamily="34" charset="0"/>
                </a:rPr>
                <a:t>3</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4" name="Rectángulo 3">
            <a:extLst>
              <a:ext uri="{FF2B5EF4-FFF2-40B4-BE49-F238E27FC236}">
                <a16:creationId xmlns:a16="http://schemas.microsoft.com/office/drawing/2014/main" id="{9DEE2090-9B4F-0849-95C1-D3D4659B1FBA}"/>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43B8703B-7432-2E46-9E28-80A609435935}"/>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Regular" charset="0"/>
                <a:cs typeface="Calibri"/>
              </a:rPr>
              <a:t>BENEFICIOS DE LA</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LOGÍSTICA INVERSA</a:t>
            </a:r>
          </a:p>
        </p:txBody>
      </p:sp>
      <p:pic>
        <p:nvPicPr>
          <p:cNvPr id="6" name="Imagen 5">
            <a:extLst>
              <a:ext uri="{FF2B5EF4-FFF2-40B4-BE49-F238E27FC236}">
                <a16:creationId xmlns:a16="http://schemas.microsoft.com/office/drawing/2014/main" id="{C7FF5562-BC38-3642-AB33-C081F4F6436E}"/>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8"/>
          <p:cNvSpPr txBox="1"/>
          <p:nvPr/>
        </p:nvSpPr>
        <p:spPr>
          <a:xfrm>
            <a:off x="503238" y="922058"/>
            <a:ext cx="7973753"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ES" sz="1600" b="1" dirty="0">
                <a:solidFill>
                  <a:srgbClr val="262626"/>
                </a:solidFill>
                <a:latin typeface="Calibri"/>
                <a:ea typeface="Calibri"/>
                <a:cs typeface="Calibri"/>
                <a:sym typeface="Calibri"/>
              </a:rPr>
              <a:t>BENEFICIOS DE LA LOGÍSTICA INVERSA</a:t>
            </a:r>
            <a:endParaRPr sz="1600" b="1" dirty="0">
              <a:solidFill>
                <a:srgbClr val="262626"/>
              </a:solidFill>
              <a:latin typeface="Calibri"/>
              <a:ea typeface="Calibri"/>
              <a:cs typeface="Calibri"/>
              <a:sym typeface="Calibri"/>
            </a:endParaRPr>
          </a:p>
        </p:txBody>
      </p:sp>
      <p:pic>
        <p:nvPicPr>
          <p:cNvPr id="136" name="Google Shape;136;p8"/>
          <p:cNvPicPr preferRelativeResize="0"/>
          <p:nvPr/>
        </p:nvPicPr>
        <p:blipFill rotWithShape="1">
          <a:blip r:embed="rId3">
            <a:alphaModFix/>
          </a:blip>
          <a:srcRect/>
          <a:stretch/>
        </p:blipFill>
        <p:spPr>
          <a:xfrm>
            <a:off x="1414406" y="3259128"/>
            <a:ext cx="1164902" cy="1245425"/>
          </a:xfrm>
          <a:prstGeom prst="rect">
            <a:avLst/>
          </a:prstGeom>
          <a:noFill/>
          <a:ln>
            <a:noFill/>
          </a:ln>
        </p:spPr>
      </p:pic>
      <p:pic>
        <p:nvPicPr>
          <p:cNvPr id="139" name="Google Shape;139;p8"/>
          <p:cNvPicPr preferRelativeResize="0"/>
          <p:nvPr/>
        </p:nvPicPr>
        <p:blipFill rotWithShape="1">
          <a:blip r:embed="rId4">
            <a:alphaModFix/>
          </a:blip>
          <a:srcRect l="10583" t="12466" r="11838" b="32112"/>
          <a:stretch/>
        </p:blipFill>
        <p:spPr>
          <a:xfrm>
            <a:off x="4571827" y="3347270"/>
            <a:ext cx="1636432" cy="1169063"/>
          </a:xfrm>
          <a:prstGeom prst="rect">
            <a:avLst/>
          </a:prstGeom>
          <a:noFill/>
          <a:ln>
            <a:noFill/>
          </a:ln>
        </p:spPr>
      </p:pic>
      <p:pic>
        <p:nvPicPr>
          <p:cNvPr id="140" name="Google Shape;140;p8"/>
          <p:cNvPicPr preferRelativeResize="0"/>
          <p:nvPr/>
        </p:nvPicPr>
        <p:blipFill rotWithShape="1">
          <a:blip r:embed="rId5">
            <a:alphaModFix/>
          </a:blip>
          <a:srcRect/>
          <a:stretch/>
        </p:blipFill>
        <p:spPr>
          <a:xfrm>
            <a:off x="6412503" y="3399321"/>
            <a:ext cx="1402624" cy="1051968"/>
          </a:xfrm>
          <a:prstGeom prst="rect">
            <a:avLst/>
          </a:prstGeom>
          <a:noFill/>
          <a:ln>
            <a:noFill/>
          </a:ln>
        </p:spPr>
      </p:pic>
      <p:pic>
        <p:nvPicPr>
          <p:cNvPr id="141" name="Google Shape;141;p8"/>
          <p:cNvPicPr preferRelativeResize="0"/>
          <p:nvPr/>
        </p:nvPicPr>
        <p:blipFill rotWithShape="1">
          <a:blip r:embed="rId6">
            <a:alphaModFix/>
          </a:blip>
          <a:srcRect t="18003"/>
          <a:stretch/>
        </p:blipFill>
        <p:spPr>
          <a:xfrm>
            <a:off x="2945288" y="3400712"/>
            <a:ext cx="1323003" cy="1084823"/>
          </a:xfrm>
          <a:prstGeom prst="rect">
            <a:avLst/>
          </a:prstGeom>
          <a:noFill/>
          <a:ln>
            <a:noFill/>
          </a:ln>
        </p:spPr>
      </p:pic>
      <p:sp>
        <p:nvSpPr>
          <p:cNvPr id="31" name="Rectangle 5">
            <a:extLst>
              <a:ext uri="{FF2B5EF4-FFF2-40B4-BE49-F238E27FC236}">
                <a16:creationId xmlns:a16="http://schemas.microsoft.com/office/drawing/2014/main" id="{EE0E9ACB-5940-2847-93FE-E916B8DB625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BENEFICIOS DE LA LOGÍSTICA INVERSA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37" name="Rectángulo redondeado 36">
            <a:extLst>
              <a:ext uri="{FF2B5EF4-FFF2-40B4-BE49-F238E27FC236}">
                <a16:creationId xmlns:a16="http://schemas.microsoft.com/office/drawing/2014/main" id="{04DEC220-1BAE-C34D-BE43-17858E702406}"/>
              </a:ext>
            </a:extLst>
          </p:cNvPr>
          <p:cNvSpPr/>
          <p:nvPr/>
        </p:nvSpPr>
        <p:spPr>
          <a:xfrm>
            <a:off x="6306528" y="2414640"/>
            <a:ext cx="1517987" cy="707011"/>
          </a:xfrm>
          <a:prstGeom prst="roundRect">
            <a:avLst>
              <a:gd name="adj" fmla="val 20036"/>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lvl="0" indent="-1588" algn="ctr">
              <a:buSzPts val="2200"/>
              <a:buFont typeface="Arial"/>
              <a:buNone/>
              <a:tabLst>
                <a:tab pos="569913" algn="l"/>
              </a:tabLst>
            </a:pPr>
            <a:r>
              <a:rPr lang="es-ES" sz="1200" b="1" dirty="0">
                <a:solidFill>
                  <a:schemeClr val="lt1"/>
                </a:solidFill>
                <a:latin typeface="Calibri" charset="0"/>
                <a:ea typeface="+mn-ea"/>
                <a:cs typeface="Calibri" charset="0"/>
                <a:sym typeface="Calibri"/>
              </a:rPr>
              <a:t>ALARGA LA </a:t>
            </a:r>
            <a:br>
              <a:rPr lang="es-ES" sz="1200" b="1" dirty="0">
                <a:solidFill>
                  <a:schemeClr val="lt1"/>
                </a:solidFill>
                <a:latin typeface="Calibri" charset="0"/>
                <a:ea typeface="+mn-ea"/>
                <a:cs typeface="Calibri" charset="0"/>
                <a:sym typeface="Calibri"/>
              </a:rPr>
            </a:br>
            <a:r>
              <a:rPr lang="es-ES" sz="1200" b="1" dirty="0">
                <a:solidFill>
                  <a:schemeClr val="lt1"/>
                </a:solidFill>
                <a:latin typeface="Calibri" charset="0"/>
                <a:ea typeface="+mn-ea"/>
                <a:cs typeface="Calibri" charset="0"/>
                <a:sym typeface="Calibri"/>
              </a:rPr>
              <a:t>VIDA DE LOS PRODUCTOS</a:t>
            </a:r>
          </a:p>
        </p:txBody>
      </p:sp>
      <p:grpSp>
        <p:nvGrpSpPr>
          <p:cNvPr id="38" name="Agrupar 9">
            <a:extLst>
              <a:ext uri="{FF2B5EF4-FFF2-40B4-BE49-F238E27FC236}">
                <a16:creationId xmlns:a16="http://schemas.microsoft.com/office/drawing/2014/main" id="{49EC2785-C8CB-C04D-961B-6B2C3C448AC6}"/>
              </a:ext>
            </a:extLst>
          </p:cNvPr>
          <p:cNvGrpSpPr/>
          <p:nvPr/>
        </p:nvGrpSpPr>
        <p:grpSpPr>
          <a:xfrm>
            <a:off x="6052667" y="2546613"/>
            <a:ext cx="539968" cy="474563"/>
            <a:chOff x="5892525" y="2805544"/>
            <a:chExt cx="459479" cy="403823"/>
          </a:xfrm>
        </p:grpSpPr>
        <p:sp>
          <p:nvSpPr>
            <p:cNvPr id="39" name="Elipse 38">
              <a:extLst>
                <a:ext uri="{FF2B5EF4-FFF2-40B4-BE49-F238E27FC236}">
                  <a16:creationId xmlns:a16="http://schemas.microsoft.com/office/drawing/2014/main" id="{C3D360C8-79B7-0846-8A23-12BFC10DC1FC}"/>
                </a:ext>
              </a:extLst>
            </p:cNvPr>
            <p:cNvSpPr/>
            <p:nvPr/>
          </p:nvSpPr>
          <p:spPr>
            <a:xfrm>
              <a:off x="5956294" y="2824923"/>
              <a:ext cx="395710" cy="376076"/>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0" name="Elipse 39">
              <a:extLst>
                <a:ext uri="{FF2B5EF4-FFF2-40B4-BE49-F238E27FC236}">
                  <a16:creationId xmlns:a16="http://schemas.microsoft.com/office/drawing/2014/main" id="{75F9D44A-D13E-EF4E-9324-A6BF8503A066}"/>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1" name="Triángulo 40">
              <a:extLst>
                <a:ext uri="{FF2B5EF4-FFF2-40B4-BE49-F238E27FC236}">
                  <a16:creationId xmlns:a16="http://schemas.microsoft.com/office/drawing/2014/main" id="{4F153718-92C0-704B-95B5-31F9DACAA2D6}"/>
                </a:ext>
              </a:extLst>
            </p:cNvPr>
            <p:cNvSpPr/>
            <p:nvPr/>
          </p:nvSpPr>
          <p:spPr>
            <a:xfrm rot="5400000">
              <a:off x="6076285" y="2946262"/>
              <a:ext cx="186870" cy="122381"/>
            </a:xfrm>
            <a:prstGeom prst="triangl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42" name="Google Shape;115;g5dc65fe650_0_75">
            <a:extLst>
              <a:ext uri="{FF2B5EF4-FFF2-40B4-BE49-F238E27FC236}">
                <a16:creationId xmlns:a16="http://schemas.microsoft.com/office/drawing/2014/main" id="{D6101AEF-3DAE-CF44-BE02-6A3C011EF41B}"/>
              </a:ext>
            </a:extLst>
          </p:cNvPr>
          <p:cNvSpPr/>
          <p:nvPr/>
        </p:nvSpPr>
        <p:spPr>
          <a:xfrm>
            <a:off x="1812484" y="1718140"/>
            <a:ext cx="438900" cy="438900"/>
          </a:xfrm>
          <a:prstGeom prst="ellipse">
            <a:avLst/>
          </a:prstGeom>
          <a:solidFill>
            <a:schemeClr val="bg1"/>
          </a:solidFill>
          <a:ln w="19050">
            <a:solidFill>
              <a:srgbClr val="FF782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g5dc65fe650_0_75">
            <a:extLst>
              <a:ext uri="{FF2B5EF4-FFF2-40B4-BE49-F238E27FC236}">
                <a16:creationId xmlns:a16="http://schemas.microsoft.com/office/drawing/2014/main" id="{EF03881A-5E63-CC47-9154-1B5BB9541A55}"/>
              </a:ext>
            </a:extLst>
          </p:cNvPr>
          <p:cNvSpPr txBox="1"/>
          <p:nvPr/>
        </p:nvSpPr>
        <p:spPr>
          <a:xfrm>
            <a:off x="1941959" y="1655606"/>
            <a:ext cx="191826" cy="4076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FF7827"/>
                </a:solidFill>
                <a:latin typeface="Calibri" panose="020F0502020204030204" pitchFamily="34" charset="0"/>
                <a:cs typeface="Calibri" panose="020F0502020204030204" pitchFamily="34" charset="0"/>
              </a:rPr>
              <a:t>1</a:t>
            </a:r>
            <a:endParaRPr sz="2400" b="1" dirty="0">
              <a:solidFill>
                <a:srgbClr val="FF7827"/>
              </a:solidFill>
              <a:latin typeface="Calibri" panose="020F0502020204030204" pitchFamily="34" charset="0"/>
              <a:cs typeface="Calibri" panose="020F0502020204030204" pitchFamily="34" charset="0"/>
            </a:endParaRPr>
          </a:p>
        </p:txBody>
      </p:sp>
      <p:cxnSp>
        <p:nvCxnSpPr>
          <p:cNvPr id="44" name="Conector recto 43">
            <a:extLst>
              <a:ext uri="{FF2B5EF4-FFF2-40B4-BE49-F238E27FC236}">
                <a16:creationId xmlns:a16="http://schemas.microsoft.com/office/drawing/2014/main" id="{CA7F9306-081A-404B-B968-D27B86E3CFD6}"/>
              </a:ext>
            </a:extLst>
          </p:cNvPr>
          <p:cNvCxnSpPr/>
          <p:nvPr/>
        </p:nvCxnSpPr>
        <p:spPr>
          <a:xfrm>
            <a:off x="2031934" y="2157040"/>
            <a:ext cx="1" cy="245507"/>
          </a:xfrm>
          <a:prstGeom prst="line">
            <a:avLst/>
          </a:prstGeom>
          <a:ln w="19050">
            <a:solidFill>
              <a:srgbClr val="FF7827"/>
            </a:solidFill>
          </a:ln>
          <a:effectLst/>
        </p:spPr>
        <p:style>
          <a:lnRef idx="1">
            <a:schemeClr val="accent1"/>
          </a:lnRef>
          <a:fillRef idx="0">
            <a:schemeClr val="accent1"/>
          </a:fillRef>
          <a:effectRef idx="0">
            <a:schemeClr val="accent1"/>
          </a:effectRef>
          <a:fontRef idx="minor">
            <a:schemeClr val="tx1"/>
          </a:fontRef>
        </p:style>
      </p:cxnSp>
      <p:sp>
        <p:nvSpPr>
          <p:cNvPr id="45" name="Google Shape;115;g5dc65fe650_0_75">
            <a:extLst>
              <a:ext uri="{FF2B5EF4-FFF2-40B4-BE49-F238E27FC236}">
                <a16:creationId xmlns:a16="http://schemas.microsoft.com/office/drawing/2014/main" id="{D35D40C5-E82C-9D4E-9F44-0C43E7EA81F3}"/>
              </a:ext>
            </a:extLst>
          </p:cNvPr>
          <p:cNvSpPr/>
          <p:nvPr/>
        </p:nvSpPr>
        <p:spPr>
          <a:xfrm>
            <a:off x="5124923" y="1728329"/>
            <a:ext cx="438900" cy="438900"/>
          </a:xfrm>
          <a:prstGeom prst="ellipse">
            <a:avLst/>
          </a:prstGeom>
          <a:solidFill>
            <a:schemeClr val="bg1"/>
          </a:solidFill>
          <a:ln w="19050">
            <a:solidFill>
              <a:srgbClr val="715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9;g5dc65fe650_0_75">
            <a:extLst>
              <a:ext uri="{FF2B5EF4-FFF2-40B4-BE49-F238E27FC236}">
                <a16:creationId xmlns:a16="http://schemas.microsoft.com/office/drawing/2014/main" id="{F4AAB2C1-0750-B14C-8E1A-C276967626C1}"/>
              </a:ext>
            </a:extLst>
          </p:cNvPr>
          <p:cNvSpPr txBox="1"/>
          <p:nvPr/>
        </p:nvSpPr>
        <p:spPr>
          <a:xfrm>
            <a:off x="5247030" y="1665795"/>
            <a:ext cx="216854" cy="5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7150A0"/>
                </a:solidFill>
                <a:latin typeface="Calibri" panose="020F0502020204030204" pitchFamily="34" charset="0"/>
                <a:cs typeface="Calibri" panose="020F0502020204030204" pitchFamily="34" charset="0"/>
              </a:rPr>
              <a:t>3</a:t>
            </a:r>
            <a:endParaRPr sz="2400" b="1" dirty="0">
              <a:solidFill>
                <a:srgbClr val="7150A0"/>
              </a:solidFill>
              <a:latin typeface="Calibri" panose="020F0502020204030204" pitchFamily="34" charset="0"/>
              <a:cs typeface="Calibri" panose="020F0502020204030204" pitchFamily="34" charset="0"/>
            </a:endParaRPr>
          </a:p>
        </p:txBody>
      </p:sp>
      <p:cxnSp>
        <p:nvCxnSpPr>
          <p:cNvPr id="47" name="Conector recto 46">
            <a:extLst>
              <a:ext uri="{FF2B5EF4-FFF2-40B4-BE49-F238E27FC236}">
                <a16:creationId xmlns:a16="http://schemas.microsoft.com/office/drawing/2014/main" id="{59CB60FB-EE5C-CE41-AA3E-D57577597326}"/>
              </a:ext>
            </a:extLst>
          </p:cNvPr>
          <p:cNvCxnSpPr/>
          <p:nvPr/>
        </p:nvCxnSpPr>
        <p:spPr>
          <a:xfrm>
            <a:off x="5344373" y="2167229"/>
            <a:ext cx="1" cy="274470"/>
          </a:xfrm>
          <a:prstGeom prst="line">
            <a:avLst/>
          </a:prstGeom>
          <a:ln w="19050">
            <a:solidFill>
              <a:srgbClr val="7150A0"/>
            </a:solidFill>
          </a:ln>
          <a:effectLst/>
        </p:spPr>
        <p:style>
          <a:lnRef idx="1">
            <a:schemeClr val="accent1"/>
          </a:lnRef>
          <a:fillRef idx="0">
            <a:schemeClr val="accent1"/>
          </a:fillRef>
          <a:effectRef idx="0">
            <a:schemeClr val="accent1"/>
          </a:effectRef>
          <a:fontRef idx="minor">
            <a:schemeClr val="tx1"/>
          </a:fontRef>
        </p:style>
      </p:cxnSp>
      <p:sp>
        <p:nvSpPr>
          <p:cNvPr id="48" name="Google Shape;115;g5dc65fe650_0_75">
            <a:extLst>
              <a:ext uri="{FF2B5EF4-FFF2-40B4-BE49-F238E27FC236}">
                <a16:creationId xmlns:a16="http://schemas.microsoft.com/office/drawing/2014/main" id="{1C67E6CE-2220-3441-BCA2-B5683A7D5F9B}"/>
              </a:ext>
            </a:extLst>
          </p:cNvPr>
          <p:cNvSpPr/>
          <p:nvPr/>
        </p:nvSpPr>
        <p:spPr>
          <a:xfrm>
            <a:off x="3463388" y="1689565"/>
            <a:ext cx="438900" cy="438900"/>
          </a:xfrm>
          <a:prstGeom prst="ellipse">
            <a:avLst/>
          </a:prstGeom>
          <a:solidFill>
            <a:schemeClr val="bg1"/>
          </a:solidFill>
          <a:ln w="19050">
            <a:solidFill>
              <a:srgbClr val="EE463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g5dc65fe650_0_75">
            <a:extLst>
              <a:ext uri="{FF2B5EF4-FFF2-40B4-BE49-F238E27FC236}">
                <a16:creationId xmlns:a16="http://schemas.microsoft.com/office/drawing/2014/main" id="{EC0F4366-FD46-FD46-AA38-ECB75D343F93}"/>
              </a:ext>
            </a:extLst>
          </p:cNvPr>
          <p:cNvSpPr txBox="1"/>
          <p:nvPr/>
        </p:nvSpPr>
        <p:spPr>
          <a:xfrm>
            <a:off x="3585495" y="1627031"/>
            <a:ext cx="216854" cy="5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EE4639"/>
                </a:solidFill>
                <a:latin typeface="Calibri" panose="020F0502020204030204" pitchFamily="34" charset="0"/>
                <a:cs typeface="Calibri" panose="020F0502020204030204" pitchFamily="34" charset="0"/>
              </a:rPr>
              <a:t>2</a:t>
            </a:r>
            <a:endParaRPr sz="2400" b="1" dirty="0">
              <a:solidFill>
                <a:srgbClr val="EE4639"/>
              </a:solidFill>
              <a:latin typeface="Calibri" panose="020F0502020204030204" pitchFamily="34" charset="0"/>
              <a:cs typeface="Calibri" panose="020F0502020204030204" pitchFamily="34" charset="0"/>
            </a:endParaRPr>
          </a:p>
        </p:txBody>
      </p:sp>
      <p:cxnSp>
        <p:nvCxnSpPr>
          <p:cNvPr id="50" name="Conector recto 49">
            <a:extLst>
              <a:ext uri="{FF2B5EF4-FFF2-40B4-BE49-F238E27FC236}">
                <a16:creationId xmlns:a16="http://schemas.microsoft.com/office/drawing/2014/main" id="{60E0BB9A-05D5-B04C-B1D8-1746B4248D7C}"/>
              </a:ext>
            </a:extLst>
          </p:cNvPr>
          <p:cNvCxnSpPr/>
          <p:nvPr/>
        </p:nvCxnSpPr>
        <p:spPr>
          <a:xfrm>
            <a:off x="3682838" y="2128465"/>
            <a:ext cx="1" cy="274470"/>
          </a:xfrm>
          <a:prstGeom prst="line">
            <a:avLst/>
          </a:prstGeom>
          <a:ln w="19050">
            <a:solidFill>
              <a:srgbClr val="EE4639"/>
            </a:solidFill>
          </a:ln>
          <a:effectLst/>
        </p:spPr>
        <p:style>
          <a:lnRef idx="1">
            <a:schemeClr val="accent1"/>
          </a:lnRef>
          <a:fillRef idx="0">
            <a:schemeClr val="accent1"/>
          </a:fillRef>
          <a:effectRef idx="0">
            <a:schemeClr val="accent1"/>
          </a:effectRef>
          <a:fontRef idx="minor">
            <a:schemeClr val="tx1"/>
          </a:fontRef>
        </p:style>
      </p:cxnSp>
      <p:sp>
        <p:nvSpPr>
          <p:cNvPr id="51" name="Google Shape;115;g5dc65fe650_0_75">
            <a:extLst>
              <a:ext uri="{FF2B5EF4-FFF2-40B4-BE49-F238E27FC236}">
                <a16:creationId xmlns:a16="http://schemas.microsoft.com/office/drawing/2014/main" id="{CF5D4B8A-9709-A746-9E66-97CA9D90D9A4}"/>
              </a:ext>
            </a:extLst>
          </p:cNvPr>
          <p:cNvSpPr/>
          <p:nvPr/>
        </p:nvSpPr>
        <p:spPr>
          <a:xfrm>
            <a:off x="6845453" y="1697060"/>
            <a:ext cx="438900" cy="438900"/>
          </a:xfrm>
          <a:prstGeom prst="ellipse">
            <a:avLst/>
          </a:prstGeom>
          <a:solidFill>
            <a:schemeClr val="bg1"/>
          </a:solidFill>
          <a:ln w="19050">
            <a:solidFill>
              <a:srgbClr val="92C14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9;g5dc65fe650_0_75">
            <a:extLst>
              <a:ext uri="{FF2B5EF4-FFF2-40B4-BE49-F238E27FC236}">
                <a16:creationId xmlns:a16="http://schemas.microsoft.com/office/drawing/2014/main" id="{B47B58C9-C066-034D-BFEE-51557A7931C8}"/>
              </a:ext>
            </a:extLst>
          </p:cNvPr>
          <p:cNvSpPr txBox="1"/>
          <p:nvPr/>
        </p:nvSpPr>
        <p:spPr>
          <a:xfrm>
            <a:off x="6945335" y="1634526"/>
            <a:ext cx="216854" cy="5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92C14D"/>
                </a:solidFill>
                <a:latin typeface="Calibri" panose="020F0502020204030204" pitchFamily="34" charset="0"/>
                <a:cs typeface="Calibri" panose="020F0502020204030204" pitchFamily="34" charset="0"/>
              </a:rPr>
              <a:t>4</a:t>
            </a:r>
            <a:endParaRPr sz="2400" b="1" dirty="0">
              <a:solidFill>
                <a:srgbClr val="92C14D"/>
              </a:solidFill>
              <a:latin typeface="Calibri" panose="020F0502020204030204" pitchFamily="34" charset="0"/>
              <a:cs typeface="Calibri" panose="020F0502020204030204" pitchFamily="34" charset="0"/>
            </a:endParaRPr>
          </a:p>
        </p:txBody>
      </p:sp>
      <p:cxnSp>
        <p:nvCxnSpPr>
          <p:cNvPr id="53" name="Conector recto 52">
            <a:extLst>
              <a:ext uri="{FF2B5EF4-FFF2-40B4-BE49-F238E27FC236}">
                <a16:creationId xmlns:a16="http://schemas.microsoft.com/office/drawing/2014/main" id="{A1F60673-A443-9948-AD41-5F7919E16C3C}"/>
              </a:ext>
            </a:extLst>
          </p:cNvPr>
          <p:cNvCxnSpPr/>
          <p:nvPr/>
        </p:nvCxnSpPr>
        <p:spPr>
          <a:xfrm>
            <a:off x="7064903" y="2135960"/>
            <a:ext cx="1" cy="274470"/>
          </a:xfrm>
          <a:prstGeom prst="line">
            <a:avLst/>
          </a:prstGeom>
          <a:ln w="19050">
            <a:solidFill>
              <a:srgbClr val="92C14D"/>
            </a:solidFill>
          </a:ln>
          <a:effectLst/>
        </p:spPr>
        <p:style>
          <a:lnRef idx="1">
            <a:schemeClr val="accent1"/>
          </a:lnRef>
          <a:fillRef idx="0">
            <a:schemeClr val="accent1"/>
          </a:fillRef>
          <a:effectRef idx="0">
            <a:schemeClr val="accent1"/>
          </a:effectRef>
          <a:fontRef idx="minor">
            <a:schemeClr val="tx1"/>
          </a:fontRef>
        </p:style>
      </p:cxnSp>
      <p:sp>
        <p:nvSpPr>
          <p:cNvPr id="57" name="Rectángulo redondeado 56">
            <a:extLst>
              <a:ext uri="{FF2B5EF4-FFF2-40B4-BE49-F238E27FC236}">
                <a16:creationId xmlns:a16="http://schemas.microsoft.com/office/drawing/2014/main" id="{A0F1CC31-7091-F54F-85E2-0C58BE5FADB2}"/>
              </a:ext>
            </a:extLst>
          </p:cNvPr>
          <p:cNvSpPr/>
          <p:nvPr/>
        </p:nvSpPr>
        <p:spPr>
          <a:xfrm>
            <a:off x="4637235" y="2424760"/>
            <a:ext cx="1517987" cy="719683"/>
          </a:xfrm>
          <a:prstGeom prst="roundRect">
            <a:avLst>
              <a:gd name="adj" fmla="val 17498"/>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buSzPts val="2200"/>
              <a:tabLst>
                <a:tab pos="569913" algn="l"/>
              </a:tabLst>
            </a:pPr>
            <a:r>
              <a:rPr lang="es-ES" sz="1200" b="1" dirty="0">
                <a:solidFill>
                  <a:schemeClr val="lt1"/>
                </a:solidFill>
                <a:latin typeface="Calibri" charset="0"/>
                <a:ea typeface="+mn-ea"/>
                <a:cs typeface="Calibri" charset="0"/>
                <a:sym typeface="Calibri"/>
              </a:rPr>
              <a:t>REDUCCIÓN </a:t>
            </a:r>
            <a:br>
              <a:rPr lang="es-ES" sz="1200" b="1" dirty="0">
                <a:solidFill>
                  <a:schemeClr val="lt1"/>
                </a:solidFill>
                <a:latin typeface="Calibri" charset="0"/>
                <a:ea typeface="+mn-ea"/>
                <a:cs typeface="Calibri" charset="0"/>
                <a:sym typeface="Calibri"/>
              </a:rPr>
            </a:br>
            <a:r>
              <a:rPr lang="es-ES" sz="1200" b="1" dirty="0">
                <a:solidFill>
                  <a:schemeClr val="lt1"/>
                </a:solidFill>
                <a:latin typeface="Calibri" charset="0"/>
                <a:ea typeface="+mn-ea"/>
                <a:cs typeface="Calibri" charset="0"/>
                <a:sym typeface="Calibri"/>
              </a:rPr>
              <a:t>DE COSTOS</a:t>
            </a:r>
          </a:p>
        </p:txBody>
      </p:sp>
      <p:grpSp>
        <p:nvGrpSpPr>
          <p:cNvPr id="58" name="Agrupar 4">
            <a:extLst>
              <a:ext uri="{FF2B5EF4-FFF2-40B4-BE49-F238E27FC236}">
                <a16:creationId xmlns:a16="http://schemas.microsoft.com/office/drawing/2014/main" id="{2C4336B4-9A6D-D44F-AAF3-FAAD940D45DA}"/>
              </a:ext>
            </a:extLst>
          </p:cNvPr>
          <p:cNvGrpSpPr/>
          <p:nvPr/>
        </p:nvGrpSpPr>
        <p:grpSpPr>
          <a:xfrm>
            <a:off x="4383374" y="2556733"/>
            <a:ext cx="539968" cy="474563"/>
            <a:chOff x="5892525" y="2805544"/>
            <a:chExt cx="459479" cy="403823"/>
          </a:xfrm>
        </p:grpSpPr>
        <p:sp>
          <p:nvSpPr>
            <p:cNvPr id="59" name="Elipse 58">
              <a:extLst>
                <a:ext uri="{FF2B5EF4-FFF2-40B4-BE49-F238E27FC236}">
                  <a16:creationId xmlns:a16="http://schemas.microsoft.com/office/drawing/2014/main" id="{75ED49BF-A778-5B46-9B82-832A7B7C7597}"/>
                </a:ext>
              </a:extLst>
            </p:cNvPr>
            <p:cNvSpPr/>
            <p:nvPr/>
          </p:nvSpPr>
          <p:spPr>
            <a:xfrm>
              <a:off x="5956294" y="2824923"/>
              <a:ext cx="395710" cy="376076"/>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60" name="Elipse 59">
              <a:extLst>
                <a:ext uri="{FF2B5EF4-FFF2-40B4-BE49-F238E27FC236}">
                  <a16:creationId xmlns:a16="http://schemas.microsoft.com/office/drawing/2014/main" id="{36341538-890A-944D-86AB-B572E216BC2E}"/>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61" name="Triángulo 60">
              <a:extLst>
                <a:ext uri="{FF2B5EF4-FFF2-40B4-BE49-F238E27FC236}">
                  <a16:creationId xmlns:a16="http://schemas.microsoft.com/office/drawing/2014/main" id="{A690FCC9-C0C0-2948-A160-C4DF200AC711}"/>
                </a:ext>
              </a:extLst>
            </p:cNvPr>
            <p:cNvSpPr/>
            <p:nvPr/>
          </p:nvSpPr>
          <p:spPr>
            <a:xfrm rot="5400000">
              <a:off x="6076285" y="2946262"/>
              <a:ext cx="186870" cy="122381"/>
            </a:xfrm>
            <a:prstGeom prst="triangle">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62" name="Rectángulo redondeado 61">
            <a:extLst>
              <a:ext uri="{FF2B5EF4-FFF2-40B4-BE49-F238E27FC236}">
                <a16:creationId xmlns:a16="http://schemas.microsoft.com/office/drawing/2014/main" id="{DDC915BE-3E9A-974F-8226-DA4EE9A9330C}"/>
              </a:ext>
            </a:extLst>
          </p:cNvPr>
          <p:cNvSpPr/>
          <p:nvPr/>
        </p:nvSpPr>
        <p:spPr>
          <a:xfrm>
            <a:off x="2938571" y="2396645"/>
            <a:ext cx="1517987" cy="747798"/>
          </a:xfrm>
          <a:prstGeom prst="roundRect">
            <a:avLst>
              <a:gd name="adj" fmla="val 1813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lvl="0" indent="-1588" algn="ctr">
              <a:buSzPts val="2200"/>
              <a:buFont typeface="Arial"/>
              <a:buNone/>
              <a:tabLst>
                <a:tab pos="569913" algn="l"/>
              </a:tabLst>
            </a:pPr>
            <a:r>
              <a:rPr lang="es-ES" sz="1200" b="1" dirty="0">
                <a:solidFill>
                  <a:schemeClr val="lt1"/>
                </a:solidFill>
                <a:latin typeface="Calibri" charset="0"/>
                <a:ea typeface="+mn-ea"/>
                <a:cs typeface="Calibri" charset="0"/>
                <a:sym typeface="Calibri"/>
              </a:rPr>
              <a:t>MEJORAR LA IMAGEN CORPORATIVA</a:t>
            </a:r>
          </a:p>
        </p:txBody>
      </p:sp>
      <p:grpSp>
        <p:nvGrpSpPr>
          <p:cNvPr id="63" name="Agrupar 14">
            <a:extLst>
              <a:ext uri="{FF2B5EF4-FFF2-40B4-BE49-F238E27FC236}">
                <a16:creationId xmlns:a16="http://schemas.microsoft.com/office/drawing/2014/main" id="{3D5F7754-1114-B54D-8D84-69398734238F}"/>
              </a:ext>
            </a:extLst>
          </p:cNvPr>
          <p:cNvGrpSpPr/>
          <p:nvPr/>
        </p:nvGrpSpPr>
        <p:grpSpPr>
          <a:xfrm>
            <a:off x="2684710" y="2528618"/>
            <a:ext cx="539968" cy="474563"/>
            <a:chOff x="5892525" y="2805544"/>
            <a:chExt cx="459479" cy="403823"/>
          </a:xfrm>
        </p:grpSpPr>
        <p:sp>
          <p:nvSpPr>
            <p:cNvPr id="64" name="Elipse 63">
              <a:extLst>
                <a:ext uri="{FF2B5EF4-FFF2-40B4-BE49-F238E27FC236}">
                  <a16:creationId xmlns:a16="http://schemas.microsoft.com/office/drawing/2014/main" id="{0696D3C9-2392-BC4A-B5EF-DE3FE21F0174}"/>
                </a:ext>
              </a:extLst>
            </p:cNvPr>
            <p:cNvSpPr/>
            <p:nvPr/>
          </p:nvSpPr>
          <p:spPr>
            <a:xfrm>
              <a:off x="5956294" y="2824923"/>
              <a:ext cx="395710" cy="376076"/>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65" name="Elipse 64">
              <a:extLst>
                <a:ext uri="{FF2B5EF4-FFF2-40B4-BE49-F238E27FC236}">
                  <a16:creationId xmlns:a16="http://schemas.microsoft.com/office/drawing/2014/main" id="{78A312E4-2DEC-B34F-AAB7-1EFBF81DA538}"/>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66" name="Triángulo 65">
              <a:extLst>
                <a:ext uri="{FF2B5EF4-FFF2-40B4-BE49-F238E27FC236}">
                  <a16:creationId xmlns:a16="http://schemas.microsoft.com/office/drawing/2014/main" id="{4EA8C3E9-EBE3-C946-95DB-AF2445DEDBB4}"/>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67" name="Rectángulo redondeado 66">
            <a:extLst>
              <a:ext uri="{FF2B5EF4-FFF2-40B4-BE49-F238E27FC236}">
                <a16:creationId xmlns:a16="http://schemas.microsoft.com/office/drawing/2014/main" id="{604A4C4E-F15C-3848-8585-F5B5E6EDE017}"/>
              </a:ext>
            </a:extLst>
          </p:cNvPr>
          <p:cNvSpPr/>
          <p:nvPr/>
        </p:nvSpPr>
        <p:spPr>
          <a:xfrm>
            <a:off x="1279291" y="2396645"/>
            <a:ext cx="1512772" cy="747918"/>
          </a:xfrm>
          <a:prstGeom prst="roundRect">
            <a:avLst>
              <a:gd name="adj" fmla="val 20036"/>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buSzPts val="2200"/>
              <a:tabLst>
                <a:tab pos="569913" algn="l"/>
              </a:tabLst>
            </a:pPr>
            <a:r>
              <a:rPr lang="es-ES" sz="1200" b="1" dirty="0">
                <a:solidFill>
                  <a:schemeClr val="lt1"/>
                </a:solidFill>
                <a:latin typeface="Calibri" charset="0"/>
                <a:ea typeface="+mn-ea"/>
                <a:cs typeface="Calibri" charset="0"/>
                <a:sym typeface="Calibri"/>
              </a:rPr>
              <a:t>MINIMIZAR EL IMPACTO AMBIENTAL</a:t>
            </a:r>
          </a:p>
        </p:txBody>
      </p:sp>
      <p:grpSp>
        <p:nvGrpSpPr>
          <p:cNvPr id="68" name="Agrupar 9">
            <a:extLst>
              <a:ext uri="{FF2B5EF4-FFF2-40B4-BE49-F238E27FC236}">
                <a16:creationId xmlns:a16="http://schemas.microsoft.com/office/drawing/2014/main" id="{7AA0D582-DE5E-4248-9D8F-AC0A6202A20E}"/>
              </a:ext>
            </a:extLst>
          </p:cNvPr>
          <p:cNvGrpSpPr/>
          <p:nvPr/>
        </p:nvGrpSpPr>
        <p:grpSpPr>
          <a:xfrm>
            <a:off x="1025430" y="2528618"/>
            <a:ext cx="539968" cy="474563"/>
            <a:chOff x="5892525" y="2805544"/>
            <a:chExt cx="459479" cy="403823"/>
          </a:xfrm>
        </p:grpSpPr>
        <p:sp>
          <p:nvSpPr>
            <p:cNvPr id="69" name="Elipse 68">
              <a:extLst>
                <a:ext uri="{FF2B5EF4-FFF2-40B4-BE49-F238E27FC236}">
                  <a16:creationId xmlns:a16="http://schemas.microsoft.com/office/drawing/2014/main" id="{C44D431C-1034-2D4E-B287-390EF1C68B71}"/>
                </a:ext>
              </a:extLst>
            </p:cNvPr>
            <p:cNvSpPr/>
            <p:nvPr/>
          </p:nvSpPr>
          <p:spPr>
            <a:xfrm>
              <a:off x="5956294" y="2824923"/>
              <a:ext cx="395710" cy="376076"/>
            </a:xfrm>
            <a:prstGeom prst="ellipse">
              <a:avLst/>
            </a:prstGeom>
            <a:solidFill>
              <a:srgbClr val="BC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70" name="Elipse 69">
              <a:extLst>
                <a:ext uri="{FF2B5EF4-FFF2-40B4-BE49-F238E27FC236}">
                  <a16:creationId xmlns:a16="http://schemas.microsoft.com/office/drawing/2014/main" id="{876807AC-D380-2146-99AD-4A391356E35C}"/>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71" name="Triángulo 70">
              <a:extLst>
                <a:ext uri="{FF2B5EF4-FFF2-40B4-BE49-F238E27FC236}">
                  <a16:creationId xmlns:a16="http://schemas.microsoft.com/office/drawing/2014/main" id="{526A5C85-CB97-3A40-AEF4-73FE92171BA8}"/>
                </a:ext>
              </a:extLst>
            </p:cNvPr>
            <p:cNvSpPr/>
            <p:nvPr/>
          </p:nvSpPr>
          <p:spPr>
            <a:xfrm rot="5400000">
              <a:off x="6076285" y="2946262"/>
              <a:ext cx="186870" cy="122381"/>
            </a:xfrm>
            <a:prstGeom prst="triangl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717</TotalTime>
  <Words>2393</Words>
  <Application>Microsoft Macintosh PowerPoint</Application>
  <PresentationFormat>Presentación en pantalla (16:10)</PresentationFormat>
  <Paragraphs>275</Paragraphs>
  <Slides>37</Slides>
  <Notes>33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37</vt:i4>
      </vt:variant>
    </vt:vector>
  </HeadingPairs>
  <TitlesOfParts>
    <vt:vector size="43" baseType="lpstr">
      <vt:lpstr>Arial</vt:lpstr>
      <vt:lpstr>Calibri</vt:lpstr>
      <vt:lpstr>Graphik Bold</vt:lpstr>
      <vt:lpstr>Graphik Regular</vt:lpstr>
      <vt:lpstr>Graphik-Medium</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ISIL</dc:creator>
  <cp:lastModifiedBy>Microsoft Office User</cp:lastModifiedBy>
  <cp:revision>52</cp:revision>
  <dcterms:created xsi:type="dcterms:W3CDTF">2016-10-06T14:52:02Z</dcterms:created>
  <dcterms:modified xsi:type="dcterms:W3CDTF">2024-08-06T22:30:43Z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